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2"/>
  </p:notesMasterIdLst>
  <p:sldIdLst>
    <p:sldId id="266" r:id="rId2"/>
    <p:sldId id="267" r:id="rId3"/>
    <p:sldId id="276" r:id="rId4"/>
    <p:sldId id="272" r:id="rId5"/>
    <p:sldId id="273" r:id="rId6"/>
    <p:sldId id="275" r:id="rId7"/>
    <p:sldId id="274" r:id="rId8"/>
    <p:sldId id="299" r:id="rId9"/>
    <p:sldId id="277" r:id="rId10"/>
    <p:sldId id="27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C1E209-97BF-48CF-8859-9E5209F4AAD3}" v="2" dt="2026-06-04T15:40:51.190"/>
  </p1510:revLst>
</p1510:revInfo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79" autoAdjust="0"/>
    <p:restoredTop sz="76135" autoAdjust="0"/>
  </p:normalViewPr>
  <p:slideViewPr>
    <p:cSldViewPr snapToGrid="0">
      <p:cViewPr>
        <p:scale>
          <a:sx n="50" d="100"/>
          <a:sy n="50" d="100"/>
        </p:scale>
        <p:origin x="1301" y="394"/>
      </p:cViewPr>
      <p:guideLst/>
    </p:cSldViewPr>
  </p:slideViewPr>
  <p:outlineViewPr>
    <p:cViewPr>
      <p:scale>
        <a:sx n="33" d="100"/>
        <a:sy n="33" d="100"/>
      </p:scale>
      <p:origin x="0" y="-2539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2246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Weymiller" userId="7211e80c-ba89-48a7-8536-bf5c6b28bf2b" providerId="ADAL" clId="{2A8F878F-C09A-4885-A774-163EC37AB4B0}"/>
    <pc:docChg chg="custSel delSld modSld">
      <pc:chgData name="Melissa Weymiller" userId="7211e80c-ba89-48a7-8536-bf5c6b28bf2b" providerId="ADAL" clId="{2A8F878F-C09A-4885-A774-163EC37AB4B0}" dt="2026-06-04T15:42:22.026" v="18" actId="113"/>
      <pc:docMkLst>
        <pc:docMk/>
      </pc:docMkLst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3705393715" sldId="263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521768866" sldId="280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1388943128" sldId="281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2507717584" sldId="286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2741456440" sldId="287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2808702075" sldId="288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1636002591" sldId="289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3073554459" sldId="290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2184696590" sldId="291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1930367858" sldId="292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2858213899" sldId="293"/>
        </pc:sldMkLst>
      </pc:sldChg>
      <pc:sldChg chg="del">
        <pc:chgData name="Melissa Weymiller" userId="7211e80c-ba89-48a7-8536-bf5c6b28bf2b" providerId="ADAL" clId="{2A8F878F-C09A-4885-A774-163EC37AB4B0}" dt="2026-06-03T19:33:38.320" v="0" actId="47"/>
        <pc:sldMkLst>
          <pc:docMk/>
          <pc:sldMk cId="3947540807" sldId="295"/>
        </pc:sldMkLst>
      </pc:sldChg>
      <pc:sldChg chg="addSp delSp modSp mod">
        <pc:chgData name="Melissa Weymiller" userId="7211e80c-ba89-48a7-8536-bf5c6b28bf2b" providerId="ADAL" clId="{2A8F878F-C09A-4885-A774-163EC37AB4B0}" dt="2026-06-04T15:42:22.026" v="18" actId="113"/>
        <pc:sldMkLst>
          <pc:docMk/>
          <pc:sldMk cId="2414942552" sldId="299"/>
        </pc:sldMkLst>
        <pc:spChg chg="del">
          <ac:chgData name="Melissa Weymiller" userId="7211e80c-ba89-48a7-8536-bf5c6b28bf2b" providerId="ADAL" clId="{2A8F878F-C09A-4885-A774-163EC37AB4B0}" dt="2026-06-04T15:40:20.241" v="1" actId="478"/>
          <ac:spMkLst>
            <pc:docMk/>
            <pc:sldMk cId="2414942552" sldId="299"/>
            <ac:spMk id="3" creationId="{744D8D73-E775-4343-AB4B-93DF3C2193BA}"/>
          </ac:spMkLst>
        </pc:spChg>
        <pc:spChg chg="add del mod">
          <ac:chgData name="Melissa Weymiller" userId="7211e80c-ba89-48a7-8536-bf5c6b28bf2b" providerId="ADAL" clId="{2A8F878F-C09A-4885-A774-163EC37AB4B0}" dt="2026-06-04T15:40:25.795" v="3" actId="478"/>
          <ac:spMkLst>
            <pc:docMk/>
            <pc:sldMk cId="2414942552" sldId="299"/>
            <ac:spMk id="7" creationId="{9200037B-475E-63BB-8C3A-244347FFE454}"/>
          </ac:spMkLst>
        </pc:spChg>
        <pc:spChg chg="add del mod">
          <ac:chgData name="Melissa Weymiller" userId="7211e80c-ba89-48a7-8536-bf5c6b28bf2b" providerId="ADAL" clId="{2A8F878F-C09A-4885-A774-163EC37AB4B0}" dt="2026-06-04T15:40:32.092" v="4" actId="478"/>
          <ac:spMkLst>
            <pc:docMk/>
            <pc:sldMk cId="2414942552" sldId="299"/>
            <ac:spMk id="10" creationId="{849F754C-C882-9727-8EC9-24F7F441AF34}"/>
          </ac:spMkLst>
        </pc:spChg>
        <pc:spChg chg="add del">
          <ac:chgData name="Melissa Weymiller" userId="7211e80c-ba89-48a7-8536-bf5c6b28bf2b" providerId="ADAL" clId="{2A8F878F-C09A-4885-A774-163EC37AB4B0}" dt="2026-06-04T15:40:39.717" v="6" actId="478"/>
          <ac:spMkLst>
            <pc:docMk/>
            <pc:sldMk cId="2414942552" sldId="299"/>
            <ac:spMk id="13" creationId="{A25936AD-236C-92D1-6EF6-ACD2FA2B1141}"/>
          </ac:spMkLst>
        </pc:spChg>
        <pc:graphicFrameChg chg="add mod modGraphic">
          <ac:chgData name="Melissa Weymiller" userId="7211e80c-ba89-48a7-8536-bf5c6b28bf2b" providerId="ADAL" clId="{2A8F878F-C09A-4885-A774-163EC37AB4B0}" dt="2026-06-04T15:42:22.026" v="18" actId="113"/>
          <ac:graphicFrameMkLst>
            <pc:docMk/>
            <pc:sldMk cId="2414942552" sldId="299"/>
            <ac:graphicFrameMk id="14" creationId="{3D0752EE-4313-3778-19D5-89D76327A40B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image" Target="../media/image10.sv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47EA68-DEE8-421E-A050-56747C48A08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587CCE3-B220-43DC-B0E7-321635DBA017}">
      <dgm:prSet custT="1"/>
      <dgm:spPr/>
      <dgm:t>
        <a:bodyPr/>
        <a:lstStyle/>
        <a:p>
          <a:r>
            <a:rPr lang="en-US" sz="2000" dirty="0"/>
            <a:t>The Study was paused by USACE on October 20, 2025 due to lack of federal funding.</a:t>
          </a:r>
        </a:p>
      </dgm:t>
    </dgm:pt>
    <dgm:pt modelId="{669754E1-7437-4CB8-9D31-DB5B312B0D46}" type="parTrans" cxnId="{D8CE7820-0A2B-413D-B8D4-F50FCF10D88D}">
      <dgm:prSet/>
      <dgm:spPr/>
      <dgm:t>
        <a:bodyPr/>
        <a:lstStyle/>
        <a:p>
          <a:endParaRPr lang="en-US" sz="2000"/>
        </a:p>
      </dgm:t>
    </dgm:pt>
    <dgm:pt modelId="{A04F69A5-5976-40CF-B79F-B7277E2BA8D2}" type="sibTrans" cxnId="{D8CE7820-0A2B-413D-B8D4-F50FCF10D88D}">
      <dgm:prSet/>
      <dgm:spPr/>
      <dgm:t>
        <a:bodyPr/>
        <a:lstStyle/>
        <a:p>
          <a:endParaRPr lang="en-US" sz="2000"/>
        </a:p>
      </dgm:t>
    </dgm:pt>
    <dgm:pt modelId="{187DE664-AC50-4425-9483-A24E6EA4D607}">
      <dgm:prSet custT="1"/>
      <dgm:spPr/>
      <dgm:t>
        <a:bodyPr/>
        <a:lstStyle/>
        <a:p>
          <a:r>
            <a:rPr lang="en-US" sz="2000" dirty="0"/>
            <a:t>Neither the FY26 USACE General Investigations Workplan nor the FY27 President’s Budget included funding to continue the Study. Congressman Huffman submitted a request for $1.8M for the Study.</a:t>
          </a:r>
        </a:p>
      </dgm:t>
    </dgm:pt>
    <dgm:pt modelId="{D1920B21-C41C-4E65-A4CD-34D23808225B}" type="parTrans" cxnId="{96D8D251-74F3-4D3B-9939-5F8B56E61E1A}">
      <dgm:prSet/>
      <dgm:spPr/>
      <dgm:t>
        <a:bodyPr/>
        <a:lstStyle/>
        <a:p>
          <a:endParaRPr lang="en-US" sz="2000"/>
        </a:p>
      </dgm:t>
    </dgm:pt>
    <dgm:pt modelId="{7426D6E9-03C1-4127-9165-5DB8C263247D}" type="sibTrans" cxnId="{96D8D251-74F3-4D3B-9939-5F8B56E61E1A}">
      <dgm:prSet/>
      <dgm:spPr/>
      <dgm:t>
        <a:bodyPr/>
        <a:lstStyle/>
        <a:p>
          <a:endParaRPr lang="en-US" sz="2000"/>
        </a:p>
      </dgm:t>
    </dgm:pt>
    <dgm:pt modelId="{90713E5C-6ACA-4855-9AAE-10BA0742B9B5}">
      <dgm:prSet custT="1"/>
      <dgm:spPr/>
      <dgm:t>
        <a:bodyPr/>
        <a:lstStyle/>
        <a:p>
          <a:r>
            <a:rPr lang="en-US" sz="2000"/>
            <a:t>Current federal priorities are not focused on advancing new water supply projects, and USACE is generally reducing the overall size and scope of its planning portfolio.</a:t>
          </a:r>
        </a:p>
      </dgm:t>
    </dgm:pt>
    <dgm:pt modelId="{A5DA8472-FE18-41AC-9554-2BA26057D17D}" type="parTrans" cxnId="{A20385D5-2D1C-44F0-A999-57DE28BED27A}">
      <dgm:prSet/>
      <dgm:spPr/>
      <dgm:t>
        <a:bodyPr/>
        <a:lstStyle/>
        <a:p>
          <a:endParaRPr lang="en-US" sz="2000"/>
        </a:p>
      </dgm:t>
    </dgm:pt>
    <dgm:pt modelId="{88CC9778-462B-463F-940F-266F46B06C4E}" type="sibTrans" cxnId="{A20385D5-2D1C-44F0-A999-57DE28BED27A}">
      <dgm:prSet/>
      <dgm:spPr/>
      <dgm:t>
        <a:bodyPr/>
        <a:lstStyle/>
        <a:p>
          <a:endParaRPr lang="en-US" sz="2000"/>
        </a:p>
      </dgm:t>
    </dgm:pt>
    <dgm:pt modelId="{8C7687FD-BC17-42C9-A89B-31F559471923}">
      <dgm:prSet custT="1"/>
      <dgm:spPr/>
      <dgm:t>
        <a:bodyPr/>
        <a:lstStyle/>
        <a:p>
          <a:r>
            <a:rPr lang="en-US" sz="2000" dirty="0"/>
            <a:t>The current Administration is generally supportive of maintaining continued Potter Valley Project diversions and is not prioritizing actions that would eliminate or substantially reduce those diversions.</a:t>
          </a:r>
        </a:p>
      </dgm:t>
    </dgm:pt>
    <dgm:pt modelId="{CB7787CC-F037-4883-A1A0-D6EB14CA10F9}" type="parTrans" cxnId="{523E47EF-F859-4852-9B53-C38686DF6163}">
      <dgm:prSet/>
      <dgm:spPr/>
      <dgm:t>
        <a:bodyPr/>
        <a:lstStyle/>
        <a:p>
          <a:endParaRPr lang="en-US" sz="2000"/>
        </a:p>
      </dgm:t>
    </dgm:pt>
    <dgm:pt modelId="{7E73C1CF-ED8D-4DE5-AD89-239D3E3BA6D4}" type="sibTrans" cxnId="{523E47EF-F859-4852-9B53-C38686DF6163}">
      <dgm:prSet/>
      <dgm:spPr/>
      <dgm:t>
        <a:bodyPr/>
        <a:lstStyle/>
        <a:p>
          <a:endParaRPr lang="en-US" sz="2000"/>
        </a:p>
      </dgm:t>
    </dgm:pt>
    <dgm:pt modelId="{F99844F1-AC2D-497B-95D6-95B744BD5F42}" type="pres">
      <dgm:prSet presAssocID="{CB47EA68-DEE8-421E-A050-56747C48A087}" presName="root" presStyleCnt="0">
        <dgm:presLayoutVars>
          <dgm:dir/>
          <dgm:resizeHandles val="exact"/>
        </dgm:presLayoutVars>
      </dgm:prSet>
      <dgm:spPr/>
    </dgm:pt>
    <dgm:pt modelId="{1ACECEFC-ECB0-47BC-8CFE-33249C65D057}" type="pres">
      <dgm:prSet presAssocID="{A587CCE3-B220-43DC-B0E7-321635DBA017}" presName="compNode" presStyleCnt="0"/>
      <dgm:spPr/>
    </dgm:pt>
    <dgm:pt modelId="{174F7AF6-32C0-456C-A1DE-7FEE6A088D2F}" type="pres">
      <dgm:prSet presAssocID="{A587CCE3-B220-43DC-B0E7-321635DBA017}" presName="bgRect" presStyleLbl="bgShp" presStyleIdx="0" presStyleCnt="4"/>
      <dgm:spPr/>
    </dgm:pt>
    <dgm:pt modelId="{98B4D4FF-8543-49FF-88CA-CBA9DC2D2990}" type="pres">
      <dgm:prSet presAssocID="{A587CCE3-B220-43DC-B0E7-321635DBA017}" presName="iconRect" presStyleLbl="node1" presStyleIdx="0" presStyleCnt="4"/>
      <dgm:spPr>
        <a:blipFill dpi="0" rotWithShape="1">
          <a:blip xmlns:r="http://schemas.openxmlformats.org/officeDocument/2006/relationships" r:embed="rId1"/>
          <a:srcRect/>
          <a:stretch>
            <a:fillRect l="-3221" r="-12208" b="-6088"/>
          </a:stretch>
        </a:blipFill>
        <a:ln>
          <a:noFill/>
        </a:ln>
      </dgm:spPr>
    </dgm:pt>
    <dgm:pt modelId="{77AE36E4-C931-4D06-90B7-7FC98558B4D2}" type="pres">
      <dgm:prSet presAssocID="{A587CCE3-B220-43DC-B0E7-321635DBA017}" presName="spaceRect" presStyleCnt="0"/>
      <dgm:spPr/>
    </dgm:pt>
    <dgm:pt modelId="{CAE25803-252D-494E-B91A-4BE0D8E6D431}" type="pres">
      <dgm:prSet presAssocID="{A587CCE3-B220-43DC-B0E7-321635DBA017}" presName="parTx" presStyleLbl="revTx" presStyleIdx="0" presStyleCnt="4">
        <dgm:presLayoutVars>
          <dgm:chMax val="0"/>
          <dgm:chPref val="0"/>
        </dgm:presLayoutVars>
      </dgm:prSet>
      <dgm:spPr/>
    </dgm:pt>
    <dgm:pt modelId="{F3928BEB-1DAF-4698-AE03-1563378666BF}" type="pres">
      <dgm:prSet presAssocID="{A04F69A5-5976-40CF-B79F-B7277E2BA8D2}" presName="sibTrans" presStyleCnt="0"/>
      <dgm:spPr/>
    </dgm:pt>
    <dgm:pt modelId="{EDCE11F0-B2EE-4E74-B273-66FCCFE20D15}" type="pres">
      <dgm:prSet presAssocID="{187DE664-AC50-4425-9483-A24E6EA4D607}" presName="compNode" presStyleCnt="0"/>
      <dgm:spPr/>
    </dgm:pt>
    <dgm:pt modelId="{C379C160-1640-4DF0-8C0B-B1503EF048C5}" type="pres">
      <dgm:prSet presAssocID="{187DE664-AC50-4425-9483-A24E6EA4D607}" presName="bgRect" presStyleLbl="bgShp" presStyleIdx="1" presStyleCnt="4"/>
      <dgm:spPr/>
    </dgm:pt>
    <dgm:pt modelId="{0DB4FE5F-CBB2-462A-AA32-49B5D6672F0C}" type="pres">
      <dgm:prSet presAssocID="{187DE664-AC50-4425-9483-A24E6EA4D60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8534FAA2-AD73-4F26-9985-C90FDDAF3B74}" type="pres">
      <dgm:prSet presAssocID="{187DE664-AC50-4425-9483-A24E6EA4D607}" presName="spaceRect" presStyleCnt="0"/>
      <dgm:spPr/>
    </dgm:pt>
    <dgm:pt modelId="{50FF8CE0-EF4B-43EE-900F-A5447567DAC6}" type="pres">
      <dgm:prSet presAssocID="{187DE664-AC50-4425-9483-A24E6EA4D607}" presName="parTx" presStyleLbl="revTx" presStyleIdx="1" presStyleCnt="4">
        <dgm:presLayoutVars>
          <dgm:chMax val="0"/>
          <dgm:chPref val="0"/>
        </dgm:presLayoutVars>
      </dgm:prSet>
      <dgm:spPr/>
    </dgm:pt>
    <dgm:pt modelId="{3301D6AE-3533-40AD-8C20-0985FC3A0308}" type="pres">
      <dgm:prSet presAssocID="{7426D6E9-03C1-4127-9165-5DB8C263247D}" presName="sibTrans" presStyleCnt="0"/>
      <dgm:spPr/>
    </dgm:pt>
    <dgm:pt modelId="{810A2064-F6A4-4031-89C2-F7A1168CE24B}" type="pres">
      <dgm:prSet presAssocID="{90713E5C-6ACA-4855-9AAE-10BA0742B9B5}" presName="compNode" presStyleCnt="0"/>
      <dgm:spPr/>
    </dgm:pt>
    <dgm:pt modelId="{B923B384-6986-40EE-AD9E-5D5FC865A0D0}" type="pres">
      <dgm:prSet presAssocID="{90713E5C-6ACA-4855-9AAE-10BA0742B9B5}" presName="bgRect" presStyleLbl="bgShp" presStyleIdx="2" presStyleCnt="4"/>
      <dgm:spPr/>
    </dgm:pt>
    <dgm:pt modelId="{04A9677E-BDCC-41A3-99DD-9C106A3972F2}" type="pres">
      <dgm:prSet presAssocID="{90713E5C-6ACA-4855-9AAE-10BA0742B9B5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stairs outline"/>
        </a:ext>
      </dgm:extLst>
    </dgm:pt>
    <dgm:pt modelId="{3EA4C778-C1E0-4E49-B776-E729BE3F4B13}" type="pres">
      <dgm:prSet presAssocID="{90713E5C-6ACA-4855-9AAE-10BA0742B9B5}" presName="spaceRect" presStyleCnt="0"/>
      <dgm:spPr/>
    </dgm:pt>
    <dgm:pt modelId="{D6529C5E-EBE8-4103-A5E6-AA6C28E613AA}" type="pres">
      <dgm:prSet presAssocID="{90713E5C-6ACA-4855-9AAE-10BA0742B9B5}" presName="parTx" presStyleLbl="revTx" presStyleIdx="2" presStyleCnt="4">
        <dgm:presLayoutVars>
          <dgm:chMax val="0"/>
          <dgm:chPref val="0"/>
        </dgm:presLayoutVars>
      </dgm:prSet>
      <dgm:spPr/>
    </dgm:pt>
    <dgm:pt modelId="{90971468-9303-4AD9-AF9A-28A7A6E9A8C3}" type="pres">
      <dgm:prSet presAssocID="{88CC9778-462B-463F-940F-266F46B06C4E}" presName="sibTrans" presStyleCnt="0"/>
      <dgm:spPr/>
    </dgm:pt>
    <dgm:pt modelId="{C34A295F-DD9D-4346-92F9-762346489735}" type="pres">
      <dgm:prSet presAssocID="{8C7687FD-BC17-42C9-A89B-31F559471923}" presName="compNode" presStyleCnt="0"/>
      <dgm:spPr/>
    </dgm:pt>
    <dgm:pt modelId="{08EEFCCF-2316-4825-A2A2-4FB14092534B}" type="pres">
      <dgm:prSet presAssocID="{8C7687FD-BC17-42C9-A89B-31F559471923}" presName="bgRect" presStyleLbl="bgShp" presStyleIdx="3" presStyleCnt="4"/>
      <dgm:spPr/>
    </dgm:pt>
    <dgm:pt modelId="{AC313203-C0C6-460F-B43C-29EED4138015}" type="pres">
      <dgm:prSet presAssocID="{8C7687FD-BC17-42C9-A89B-31F559471923}" presName="iconRect" presStyleLbl="nod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d Inventory with solid fill"/>
        </a:ext>
      </dgm:extLst>
    </dgm:pt>
    <dgm:pt modelId="{5C961FB3-F88C-446D-923D-B13559B8F3B8}" type="pres">
      <dgm:prSet presAssocID="{8C7687FD-BC17-42C9-A89B-31F559471923}" presName="spaceRect" presStyleCnt="0"/>
      <dgm:spPr/>
    </dgm:pt>
    <dgm:pt modelId="{501036AE-B612-496D-868D-9E5FBDEB84BB}" type="pres">
      <dgm:prSet presAssocID="{8C7687FD-BC17-42C9-A89B-31F55947192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8CE7820-0A2B-413D-B8D4-F50FCF10D88D}" srcId="{CB47EA68-DEE8-421E-A050-56747C48A087}" destId="{A587CCE3-B220-43DC-B0E7-321635DBA017}" srcOrd="0" destOrd="0" parTransId="{669754E1-7437-4CB8-9D31-DB5B312B0D46}" sibTransId="{A04F69A5-5976-40CF-B79F-B7277E2BA8D2}"/>
    <dgm:cxn modelId="{C708FD6E-99B3-47D7-A9FA-A28F940B43F4}" type="presOf" srcId="{90713E5C-6ACA-4855-9AAE-10BA0742B9B5}" destId="{D6529C5E-EBE8-4103-A5E6-AA6C28E613AA}" srcOrd="0" destOrd="0" presId="urn:microsoft.com/office/officeart/2018/2/layout/IconVerticalSolidList"/>
    <dgm:cxn modelId="{AD2ABE4F-9253-4E24-95B6-6E044E232115}" type="presOf" srcId="{8C7687FD-BC17-42C9-A89B-31F559471923}" destId="{501036AE-B612-496D-868D-9E5FBDEB84BB}" srcOrd="0" destOrd="0" presId="urn:microsoft.com/office/officeart/2018/2/layout/IconVerticalSolidList"/>
    <dgm:cxn modelId="{96D8D251-74F3-4D3B-9939-5F8B56E61E1A}" srcId="{CB47EA68-DEE8-421E-A050-56747C48A087}" destId="{187DE664-AC50-4425-9483-A24E6EA4D607}" srcOrd="1" destOrd="0" parTransId="{D1920B21-C41C-4E65-A4CD-34D23808225B}" sibTransId="{7426D6E9-03C1-4127-9165-5DB8C263247D}"/>
    <dgm:cxn modelId="{17E1E8A4-1E6F-43E2-9BD6-92860A15D351}" type="presOf" srcId="{A587CCE3-B220-43DC-B0E7-321635DBA017}" destId="{CAE25803-252D-494E-B91A-4BE0D8E6D431}" srcOrd="0" destOrd="0" presId="urn:microsoft.com/office/officeart/2018/2/layout/IconVerticalSolidList"/>
    <dgm:cxn modelId="{623E23B3-F1BB-4EF1-944C-C6181CEF0424}" type="presOf" srcId="{CB47EA68-DEE8-421E-A050-56747C48A087}" destId="{F99844F1-AC2D-497B-95D6-95B744BD5F42}" srcOrd="0" destOrd="0" presId="urn:microsoft.com/office/officeart/2018/2/layout/IconVerticalSolidList"/>
    <dgm:cxn modelId="{11AE47D2-BD95-4E6D-8CB8-EC18B40B8261}" type="presOf" srcId="{187DE664-AC50-4425-9483-A24E6EA4D607}" destId="{50FF8CE0-EF4B-43EE-900F-A5447567DAC6}" srcOrd="0" destOrd="0" presId="urn:microsoft.com/office/officeart/2018/2/layout/IconVerticalSolidList"/>
    <dgm:cxn modelId="{A20385D5-2D1C-44F0-A999-57DE28BED27A}" srcId="{CB47EA68-DEE8-421E-A050-56747C48A087}" destId="{90713E5C-6ACA-4855-9AAE-10BA0742B9B5}" srcOrd="2" destOrd="0" parTransId="{A5DA8472-FE18-41AC-9554-2BA26057D17D}" sibTransId="{88CC9778-462B-463F-940F-266F46B06C4E}"/>
    <dgm:cxn modelId="{523E47EF-F859-4852-9B53-C38686DF6163}" srcId="{CB47EA68-DEE8-421E-A050-56747C48A087}" destId="{8C7687FD-BC17-42C9-A89B-31F559471923}" srcOrd="3" destOrd="0" parTransId="{CB7787CC-F037-4883-A1A0-D6EB14CA10F9}" sibTransId="{7E73C1CF-ED8D-4DE5-AD89-239D3E3BA6D4}"/>
    <dgm:cxn modelId="{78F600FA-9905-49BD-BC31-6D2DF7585883}" type="presParOf" srcId="{F99844F1-AC2D-497B-95D6-95B744BD5F42}" destId="{1ACECEFC-ECB0-47BC-8CFE-33249C65D057}" srcOrd="0" destOrd="0" presId="urn:microsoft.com/office/officeart/2018/2/layout/IconVerticalSolidList"/>
    <dgm:cxn modelId="{1B4D16A8-AA9D-4660-AE57-D7D140733125}" type="presParOf" srcId="{1ACECEFC-ECB0-47BC-8CFE-33249C65D057}" destId="{174F7AF6-32C0-456C-A1DE-7FEE6A088D2F}" srcOrd="0" destOrd="0" presId="urn:microsoft.com/office/officeart/2018/2/layout/IconVerticalSolidList"/>
    <dgm:cxn modelId="{7B373EB4-C13D-434D-B9B2-0D882457A5CA}" type="presParOf" srcId="{1ACECEFC-ECB0-47BC-8CFE-33249C65D057}" destId="{98B4D4FF-8543-49FF-88CA-CBA9DC2D2990}" srcOrd="1" destOrd="0" presId="urn:microsoft.com/office/officeart/2018/2/layout/IconVerticalSolidList"/>
    <dgm:cxn modelId="{85A3FE2C-2C06-48B6-8C6A-E24F8FE0E2E2}" type="presParOf" srcId="{1ACECEFC-ECB0-47BC-8CFE-33249C65D057}" destId="{77AE36E4-C931-4D06-90B7-7FC98558B4D2}" srcOrd="2" destOrd="0" presId="urn:microsoft.com/office/officeart/2018/2/layout/IconVerticalSolidList"/>
    <dgm:cxn modelId="{C42CDCBA-9235-46E9-AB29-BBB08F5BDC01}" type="presParOf" srcId="{1ACECEFC-ECB0-47BC-8CFE-33249C65D057}" destId="{CAE25803-252D-494E-B91A-4BE0D8E6D431}" srcOrd="3" destOrd="0" presId="urn:microsoft.com/office/officeart/2018/2/layout/IconVerticalSolidList"/>
    <dgm:cxn modelId="{8DAD9726-5A01-4135-A29D-BAAC9A3876C6}" type="presParOf" srcId="{F99844F1-AC2D-497B-95D6-95B744BD5F42}" destId="{F3928BEB-1DAF-4698-AE03-1563378666BF}" srcOrd="1" destOrd="0" presId="urn:microsoft.com/office/officeart/2018/2/layout/IconVerticalSolidList"/>
    <dgm:cxn modelId="{E293AD24-AC39-447D-BE00-B6F5AA7AB9AE}" type="presParOf" srcId="{F99844F1-AC2D-497B-95D6-95B744BD5F42}" destId="{EDCE11F0-B2EE-4E74-B273-66FCCFE20D15}" srcOrd="2" destOrd="0" presId="urn:microsoft.com/office/officeart/2018/2/layout/IconVerticalSolidList"/>
    <dgm:cxn modelId="{4C3EF272-4C9E-4B05-9EE6-610987D12772}" type="presParOf" srcId="{EDCE11F0-B2EE-4E74-B273-66FCCFE20D15}" destId="{C379C160-1640-4DF0-8C0B-B1503EF048C5}" srcOrd="0" destOrd="0" presId="urn:microsoft.com/office/officeart/2018/2/layout/IconVerticalSolidList"/>
    <dgm:cxn modelId="{3F4F15A9-1FE0-4414-941A-F2EC47D2746D}" type="presParOf" srcId="{EDCE11F0-B2EE-4E74-B273-66FCCFE20D15}" destId="{0DB4FE5F-CBB2-462A-AA32-49B5D6672F0C}" srcOrd="1" destOrd="0" presId="urn:microsoft.com/office/officeart/2018/2/layout/IconVerticalSolidList"/>
    <dgm:cxn modelId="{8CB3A750-4BB6-47B3-8F4B-88A61A15DA69}" type="presParOf" srcId="{EDCE11F0-B2EE-4E74-B273-66FCCFE20D15}" destId="{8534FAA2-AD73-4F26-9985-C90FDDAF3B74}" srcOrd="2" destOrd="0" presId="urn:microsoft.com/office/officeart/2018/2/layout/IconVerticalSolidList"/>
    <dgm:cxn modelId="{CF5132B4-8489-4EF8-9A42-8325B3B53702}" type="presParOf" srcId="{EDCE11F0-B2EE-4E74-B273-66FCCFE20D15}" destId="{50FF8CE0-EF4B-43EE-900F-A5447567DAC6}" srcOrd="3" destOrd="0" presId="urn:microsoft.com/office/officeart/2018/2/layout/IconVerticalSolidList"/>
    <dgm:cxn modelId="{BEF254F6-6476-4D23-A99B-1CF604F8B9F6}" type="presParOf" srcId="{F99844F1-AC2D-497B-95D6-95B744BD5F42}" destId="{3301D6AE-3533-40AD-8C20-0985FC3A0308}" srcOrd="3" destOrd="0" presId="urn:microsoft.com/office/officeart/2018/2/layout/IconVerticalSolidList"/>
    <dgm:cxn modelId="{7C560DE8-0E3D-420F-A1D2-012778C67508}" type="presParOf" srcId="{F99844F1-AC2D-497B-95D6-95B744BD5F42}" destId="{810A2064-F6A4-4031-89C2-F7A1168CE24B}" srcOrd="4" destOrd="0" presId="urn:microsoft.com/office/officeart/2018/2/layout/IconVerticalSolidList"/>
    <dgm:cxn modelId="{C3C0D61D-6EDB-4C76-83FE-33FC147DAD68}" type="presParOf" srcId="{810A2064-F6A4-4031-89C2-F7A1168CE24B}" destId="{B923B384-6986-40EE-AD9E-5D5FC865A0D0}" srcOrd="0" destOrd="0" presId="urn:microsoft.com/office/officeart/2018/2/layout/IconVerticalSolidList"/>
    <dgm:cxn modelId="{FBA4B0E2-D334-48C3-BF9E-4CDF1C18DA25}" type="presParOf" srcId="{810A2064-F6A4-4031-89C2-F7A1168CE24B}" destId="{04A9677E-BDCC-41A3-99DD-9C106A3972F2}" srcOrd="1" destOrd="0" presId="urn:microsoft.com/office/officeart/2018/2/layout/IconVerticalSolidList"/>
    <dgm:cxn modelId="{B28C12DB-9F22-4A6B-A91D-F4C745F51DDB}" type="presParOf" srcId="{810A2064-F6A4-4031-89C2-F7A1168CE24B}" destId="{3EA4C778-C1E0-4E49-B776-E729BE3F4B13}" srcOrd="2" destOrd="0" presId="urn:microsoft.com/office/officeart/2018/2/layout/IconVerticalSolidList"/>
    <dgm:cxn modelId="{5D46FAC4-B64F-427C-ADBE-8D7BE2936E68}" type="presParOf" srcId="{810A2064-F6A4-4031-89C2-F7A1168CE24B}" destId="{D6529C5E-EBE8-4103-A5E6-AA6C28E613AA}" srcOrd="3" destOrd="0" presId="urn:microsoft.com/office/officeart/2018/2/layout/IconVerticalSolidList"/>
    <dgm:cxn modelId="{56E054C3-33BF-49AA-AAF7-4CCA899C1417}" type="presParOf" srcId="{F99844F1-AC2D-497B-95D6-95B744BD5F42}" destId="{90971468-9303-4AD9-AF9A-28A7A6E9A8C3}" srcOrd="5" destOrd="0" presId="urn:microsoft.com/office/officeart/2018/2/layout/IconVerticalSolidList"/>
    <dgm:cxn modelId="{16B490CA-FFC9-42DC-8A4D-F7A0F573E0CD}" type="presParOf" srcId="{F99844F1-AC2D-497B-95D6-95B744BD5F42}" destId="{C34A295F-DD9D-4346-92F9-762346489735}" srcOrd="6" destOrd="0" presId="urn:microsoft.com/office/officeart/2018/2/layout/IconVerticalSolidList"/>
    <dgm:cxn modelId="{AC55F697-2666-4D7F-88AF-F8E02B335BB6}" type="presParOf" srcId="{C34A295F-DD9D-4346-92F9-762346489735}" destId="{08EEFCCF-2316-4825-A2A2-4FB14092534B}" srcOrd="0" destOrd="0" presId="urn:microsoft.com/office/officeart/2018/2/layout/IconVerticalSolidList"/>
    <dgm:cxn modelId="{0A00728D-BA78-4E27-8748-65061882F98B}" type="presParOf" srcId="{C34A295F-DD9D-4346-92F9-762346489735}" destId="{AC313203-C0C6-460F-B43C-29EED4138015}" srcOrd="1" destOrd="0" presId="urn:microsoft.com/office/officeart/2018/2/layout/IconVerticalSolidList"/>
    <dgm:cxn modelId="{26A4F74D-AF7F-442D-B827-B2E247956E9D}" type="presParOf" srcId="{C34A295F-DD9D-4346-92F9-762346489735}" destId="{5C961FB3-F88C-446D-923D-B13559B8F3B8}" srcOrd="2" destOrd="0" presId="urn:microsoft.com/office/officeart/2018/2/layout/IconVerticalSolidList"/>
    <dgm:cxn modelId="{10304F8F-C860-49D8-A5BA-514BCB2C6852}" type="presParOf" srcId="{C34A295F-DD9D-4346-92F9-762346489735}" destId="{501036AE-B612-496D-868D-9E5FBDEB84B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2D33AB-A657-402E-A542-11586957330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6B67C86-3B7D-4C60-A048-7670B0007F98}">
      <dgm:prSet/>
      <dgm:spPr/>
      <dgm:t>
        <a:bodyPr/>
        <a:lstStyle/>
        <a:p>
          <a:r>
            <a:rPr lang="en-US" b="1"/>
            <a:t>Strategy 1 – Traditional USACE-Led Feasibility Path</a:t>
          </a:r>
          <a:endParaRPr lang="en-US"/>
        </a:p>
      </dgm:t>
    </dgm:pt>
    <dgm:pt modelId="{179F0246-8C8D-4693-9301-5BB532C9D126}" type="parTrans" cxnId="{0E29F3C2-58B5-41E5-A308-9CBD09D1FD39}">
      <dgm:prSet/>
      <dgm:spPr/>
      <dgm:t>
        <a:bodyPr/>
        <a:lstStyle/>
        <a:p>
          <a:endParaRPr lang="en-US"/>
        </a:p>
      </dgm:t>
    </dgm:pt>
    <dgm:pt modelId="{5131E810-C206-4AE8-A93F-B1C5703483E0}" type="sibTrans" cxnId="{0E29F3C2-58B5-41E5-A308-9CBD09D1FD39}">
      <dgm:prSet/>
      <dgm:spPr/>
      <dgm:t>
        <a:bodyPr/>
        <a:lstStyle/>
        <a:p>
          <a:endParaRPr lang="en-US"/>
        </a:p>
      </dgm:t>
    </dgm:pt>
    <dgm:pt modelId="{AB349F23-9983-46EE-B15C-64F10D7A790F}">
      <dgm:prSet/>
      <dgm:spPr/>
      <dgm:t>
        <a:bodyPr/>
        <a:lstStyle/>
        <a:p>
          <a:r>
            <a:rPr lang="en-US" b="1"/>
            <a:t>Strategy 2 – Non-Federal-Led Feasibility Path</a:t>
          </a:r>
          <a:endParaRPr lang="en-US"/>
        </a:p>
      </dgm:t>
    </dgm:pt>
    <dgm:pt modelId="{9FBEC058-931E-461F-9DD2-D667E46A6D5B}" type="parTrans" cxnId="{90ED5A15-F46C-4675-A9ED-80DDE6328521}">
      <dgm:prSet/>
      <dgm:spPr/>
      <dgm:t>
        <a:bodyPr/>
        <a:lstStyle/>
        <a:p>
          <a:endParaRPr lang="en-US"/>
        </a:p>
      </dgm:t>
    </dgm:pt>
    <dgm:pt modelId="{6C94898B-1AFF-43BD-81A1-9824AE4435A2}" type="sibTrans" cxnId="{90ED5A15-F46C-4675-A9ED-80DDE6328521}">
      <dgm:prSet/>
      <dgm:spPr/>
      <dgm:t>
        <a:bodyPr/>
        <a:lstStyle/>
        <a:p>
          <a:endParaRPr lang="en-US"/>
        </a:p>
      </dgm:t>
    </dgm:pt>
    <dgm:pt modelId="{0D9FE1EC-18B7-4D2F-B052-9B02F0204B80}">
      <dgm:prSet/>
      <dgm:spPr/>
      <dgm:t>
        <a:bodyPr/>
        <a:lstStyle/>
        <a:p>
          <a:r>
            <a:rPr lang="en-US" b="1"/>
            <a:t>Strategy 3 – Alternative Planning and Operational Studies</a:t>
          </a:r>
          <a:endParaRPr lang="en-US"/>
        </a:p>
      </dgm:t>
    </dgm:pt>
    <dgm:pt modelId="{D420015A-FF1C-4E28-ACEF-61716BD27426}" type="parTrans" cxnId="{CDF501E2-3C3B-4F64-AFE2-39416F254F0C}">
      <dgm:prSet/>
      <dgm:spPr/>
      <dgm:t>
        <a:bodyPr/>
        <a:lstStyle/>
        <a:p>
          <a:endParaRPr lang="en-US"/>
        </a:p>
      </dgm:t>
    </dgm:pt>
    <dgm:pt modelId="{892E98B4-91E5-45AA-9515-0E4D92051368}" type="sibTrans" cxnId="{CDF501E2-3C3B-4F64-AFE2-39416F254F0C}">
      <dgm:prSet/>
      <dgm:spPr/>
      <dgm:t>
        <a:bodyPr/>
        <a:lstStyle/>
        <a:p>
          <a:endParaRPr lang="en-US"/>
        </a:p>
      </dgm:t>
    </dgm:pt>
    <dgm:pt modelId="{6678EAB8-FEC8-4378-95DF-DE78640A12F0}">
      <dgm:prSet/>
      <dgm:spPr/>
      <dgm:t>
        <a:bodyPr/>
        <a:lstStyle/>
        <a:p>
          <a:r>
            <a:rPr lang="en-US" b="1"/>
            <a:t>Strategy 4 – Direct Advancement Toward Implementation</a:t>
          </a:r>
          <a:endParaRPr lang="en-US"/>
        </a:p>
      </dgm:t>
    </dgm:pt>
    <dgm:pt modelId="{0AEFA6E2-9D3D-4250-B97E-76295B1827D7}" type="parTrans" cxnId="{CC2DBD4C-B51A-45BB-9CBF-9F002FD30AB9}">
      <dgm:prSet/>
      <dgm:spPr/>
      <dgm:t>
        <a:bodyPr/>
        <a:lstStyle/>
        <a:p>
          <a:endParaRPr lang="en-US"/>
        </a:p>
      </dgm:t>
    </dgm:pt>
    <dgm:pt modelId="{6E0E3FE6-6396-4700-8E6C-3A96BC610796}" type="sibTrans" cxnId="{CC2DBD4C-B51A-45BB-9CBF-9F002FD30AB9}">
      <dgm:prSet/>
      <dgm:spPr/>
      <dgm:t>
        <a:bodyPr/>
        <a:lstStyle/>
        <a:p>
          <a:endParaRPr lang="en-US"/>
        </a:p>
      </dgm:t>
    </dgm:pt>
    <dgm:pt modelId="{B51A757B-4047-4291-8879-02D4B3F5F87A}" type="pres">
      <dgm:prSet presAssocID="{9E2D33AB-A657-402E-A542-11586957330C}" presName="root" presStyleCnt="0">
        <dgm:presLayoutVars>
          <dgm:dir/>
          <dgm:resizeHandles val="exact"/>
        </dgm:presLayoutVars>
      </dgm:prSet>
      <dgm:spPr/>
    </dgm:pt>
    <dgm:pt modelId="{0C945E52-386E-491D-9B53-3815EFBDB6B0}" type="pres">
      <dgm:prSet presAssocID="{E6B67C86-3B7D-4C60-A048-7670B0007F98}" presName="compNode" presStyleCnt="0"/>
      <dgm:spPr/>
    </dgm:pt>
    <dgm:pt modelId="{CB1EBB35-DB70-49E5-B20E-E56CDD2145A9}" type="pres">
      <dgm:prSet presAssocID="{E6B67C86-3B7D-4C60-A048-7670B0007F98}" presName="bgRect" presStyleLbl="bgShp" presStyleIdx="0" presStyleCnt="4"/>
      <dgm:spPr/>
    </dgm:pt>
    <dgm:pt modelId="{AA9DC5A1-6D06-495C-809B-9EA5D912927A}" type="pres">
      <dgm:prSet presAssocID="{E6B67C86-3B7D-4C60-A048-7670B0007F9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5226121-7F7C-48DF-A736-07E21202167F}" type="pres">
      <dgm:prSet presAssocID="{E6B67C86-3B7D-4C60-A048-7670B0007F98}" presName="spaceRect" presStyleCnt="0"/>
      <dgm:spPr/>
    </dgm:pt>
    <dgm:pt modelId="{511C37A8-82A5-4C7F-AC65-EC92A4295503}" type="pres">
      <dgm:prSet presAssocID="{E6B67C86-3B7D-4C60-A048-7670B0007F98}" presName="parTx" presStyleLbl="revTx" presStyleIdx="0" presStyleCnt="4">
        <dgm:presLayoutVars>
          <dgm:chMax val="0"/>
          <dgm:chPref val="0"/>
        </dgm:presLayoutVars>
      </dgm:prSet>
      <dgm:spPr/>
    </dgm:pt>
    <dgm:pt modelId="{F374A676-7E62-4A40-917D-F4F9C5C9C9E9}" type="pres">
      <dgm:prSet presAssocID="{5131E810-C206-4AE8-A93F-B1C5703483E0}" presName="sibTrans" presStyleCnt="0"/>
      <dgm:spPr/>
    </dgm:pt>
    <dgm:pt modelId="{184F66F7-DE79-45C0-93A6-8463E3078EF8}" type="pres">
      <dgm:prSet presAssocID="{AB349F23-9983-46EE-B15C-64F10D7A790F}" presName="compNode" presStyleCnt="0"/>
      <dgm:spPr/>
    </dgm:pt>
    <dgm:pt modelId="{A90DBF2A-0B6A-4171-BBFB-7DAC3F64490E}" type="pres">
      <dgm:prSet presAssocID="{AB349F23-9983-46EE-B15C-64F10D7A790F}" presName="bgRect" presStyleLbl="bgShp" presStyleIdx="1" presStyleCnt="4"/>
      <dgm:spPr/>
    </dgm:pt>
    <dgm:pt modelId="{3FB91951-3594-4C32-BD8F-FCA646104F58}" type="pres">
      <dgm:prSet presAssocID="{AB349F23-9983-46EE-B15C-64F10D7A790F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pass"/>
        </a:ext>
      </dgm:extLst>
    </dgm:pt>
    <dgm:pt modelId="{9FAB5910-94ED-4029-AC39-F0D329D8ECFA}" type="pres">
      <dgm:prSet presAssocID="{AB349F23-9983-46EE-B15C-64F10D7A790F}" presName="spaceRect" presStyleCnt="0"/>
      <dgm:spPr/>
    </dgm:pt>
    <dgm:pt modelId="{6CB4D08E-B72F-4947-9ED2-F0C26072A043}" type="pres">
      <dgm:prSet presAssocID="{AB349F23-9983-46EE-B15C-64F10D7A790F}" presName="parTx" presStyleLbl="revTx" presStyleIdx="1" presStyleCnt="4">
        <dgm:presLayoutVars>
          <dgm:chMax val="0"/>
          <dgm:chPref val="0"/>
        </dgm:presLayoutVars>
      </dgm:prSet>
      <dgm:spPr/>
    </dgm:pt>
    <dgm:pt modelId="{E5AB341C-7EE4-4263-B446-C3C6F5DA59CF}" type="pres">
      <dgm:prSet presAssocID="{6C94898B-1AFF-43BD-81A1-9824AE4435A2}" presName="sibTrans" presStyleCnt="0"/>
      <dgm:spPr/>
    </dgm:pt>
    <dgm:pt modelId="{57006ED5-0468-43EA-9A0F-03FC17F159B2}" type="pres">
      <dgm:prSet presAssocID="{0D9FE1EC-18B7-4D2F-B052-9B02F0204B80}" presName="compNode" presStyleCnt="0"/>
      <dgm:spPr/>
    </dgm:pt>
    <dgm:pt modelId="{49125809-FC7B-4A75-B411-AB0B6A9D8DC7}" type="pres">
      <dgm:prSet presAssocID="{0D9FE1EC-18B7-4D2F-B052-9B02F0204B80}" presName="bgRect" presStyleLbl="bgShp" presStyleIdx="2" presStyleCnt="4"/>
      <dgm:spPr/>
    </dgm:pt>
    <dgm:pt modelId="{39039A16-1C50-4EB0-B31D-ECAFCBEFEE61}" type="pres">
      <dgm:prSet presAssocID="{0D9FE1EC-18B7-4D2F-B052-9B02F0204B80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61E669EB-1F30-4A40-B237-185406BC596D}" type="pres">
      <dgm:prSet presAssocID="{0D9FE1EC-18B7-4D2F-B052-9B02F0204B80}" presName="spaceRect" presStyleCnt="0"/>
      <dgm:spPr/>
    </dgm:pt>
    <dgm:pt modelId="{9C66CC3B-B183-4B89-A098-956D81FEB1D0}" type="pres">
      <dgm:prSet presAssocID="{0D9FE1EC-18B7-4D2F-B052-9B02F0204B80}" presName="parTx" presStyleLbl="revTx" presStyleIdx="2" presStyleCnt="4">
        <dgm:presLayoutVars>
          <dgm:chMax val="0"/>
          <dgm:chPref val="0"/>
        </dgm:presLayoutVars>
      </dgm:prSet>
      <dgm:spPr/>
    </dgm:pt>
    <dgm:pt modelId="{29B10866-6584-4E45-A96E-7F1950CB7C89}" type="pres">
      <dgm:prSet presAssocID="{892E98B4-91E5-45AA-9515-0E4D92051368}" presName="sibTrans" presStyleCnt="0"/>
      <dgm:spPr/>
    </dgm:pt>
    <dgm:pt modelId="{43998F0B-16B4-4287-8E14-F5A1839D29E8}" type="pres">
      <dgm:prSet presAssocID="{6678EAB8-FEC8-4378-95DF-DE78640A12F0}" presName="compNode" presStyleCnt="0"/>
      <dgm:spPr/>
    </dgm:pt>
    <dgm:pt modelId="{B61A1971-8399-49A5-AE83-F78A39D8EA47}" type="pres">
      <dgm:prSet presAssocID="{6678EAB8-FEC8-4378-95DF-DE78640A12F0}" presName="bgRect" presStyleLbl="bgShp" presStyleIdx="3" presStyleCnt="4"/>
      <dgm:spPr/>
    </dgm:pt>
    <dgm:pt modelId="{14D3075E-F9C4-4365-81A3-A87F53A360CC}" type="pres">
      <dgm:prSet presAssocID="{6678EAB8-FEC8-4378-95DF-DE78640A12F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F17DD815-6177-43CB-BA86-C917331BA617}" type="pres">
      <dgm:prSet presAssocID="{6678EAB8-FEC8-4378-95DF-DE78640A12F0}" presName="spaceRect" presStyleCnt="0"/>
      <dgm:spPr/>
    </dgm:pt>
    <dgm:pt modelId="{5EABF6F3-F64A-45CB-A0FF-7C8D27CA6ABC}" type="pres">
      <dgm:prSet presAssocID="{6678EAB8-FEC8-4378-95DF-DE78640A12F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0ED5A15-F46C-4675-A9ED-80DDE6328521}" srcId="{9E2D33AB-A657-402E-A542-11586957330C}" destId="{AB349F23-9983-46EE-B15C-64F10D7A790F}" srcOrd="1" destOrd="0" parTransId="{9FBEC058-931E-461F-9DD2-D667E46A6D5B}" sibTransId="{6C94898B-1AFF-43BD-81A1-9824AE4435A2}"/>
    <dgm:cxn modelId="{48ECE81A-AB73-4681-9758-532AB1312AA7}" type="presOf" srcId="{9E2D33AB-A657-402E-A542-11586957330C}" destId="{B51A757B-4047-4291-8879-02D4B3F5F87A}" srcOrd="0" destOrd="0" presId="urn:microsoft.com/office/officeart/2018/2/layout/IconVerticalSolidList"/>
    <dgm:cxn modelId="{A54F315D-A7EC-4B48-B643-E8884BF25FBE}" type="presOf" srcId="{6678EAB8-FEC8-4378-95DF-DE78640A12F0}" destId="{5EABF6F3-F64A-45CB-A0FF-7C8D27CA6ABC}" srcOrd="0" destOrd="0" presId="urn:microsoft.com/office/officeart/2018/2/layout/IconVerticalSolidList"/>
    <dgm:cxn modelId="{98A1D66A-F6E0-4AE5-86E5-F12459670A3C}" type="presOf" srcId="{E6B67C86-3B7D-4C60-A048-7670B0007F98}" destId="{511C37A8-82A5-4C7F-AC65-EC92A4295503}" srcOrd="0" destOrd="0" presId="urn:microsoft.com/office/officeart/2018/2/layout/IconVerticalSolidList"/>
    <dgm:cxn modelId="{CC2DBD4C-B51A-45BB-9CBF-9F002FD30AB9}" srcId="{9E2D33AB-A657-402E-A542-11586957330C}" destId="{6678EAB8-FEC8-4378-95DF-DE78640A12F0}" srcOrd="3" destOrd="0" parTransId="{0AEFA6E2-9D3D-4250-B97E-76295B1827D7}" sibTransId="{6E0E3FE6-6396-4700-8E6C-3A96BC610796}"/>
    <dgm:cxn modelId="{1DA9618F-70BA-4C08-A721-AB3CCECF861B}" type="presOf" srcId="{0D9FE1EC-18B7-4D2F-B052-9B02F0204B80}" destId="{9C66CC3B-B183-4B89-A098-956D81FEB1D0}" srcOrd="0" destOrd="0" presId="urn:microsoft.com/office/officeart/2018/2/layout/IconVerticalSolidList"/>
    <dgm:cxn modelId="{0E29F3C2-58B5-41E5-A308-9CBD09D1FD39}" srcId="{9E2D33AB-A657-402E-A542-11586957330C}" destId="{E6B67C86-3B7D-4C60-A048-7670B0007F98}" srcOrd="0" destOrd="0" parTransId="{179F0246-8C8D-4693-9301-5BB532C9D126}" sibTransId="{5131E810-C206-4AE8-A93F-B1C5703483E0}"/>
    <dgm:cxn modelId="{ED328BDE-CAA3-4A6F-A357-9BC06E79F50E}" type="presOf" srcId="{AB349F23-9983-46EE-B15C-64F10D7A790F}" destId="{6CB4D08E-B72F-4947-9ED2-F0C26072A043}" srcOrd="0" destOrd="0" presId="urn:microsoft.com/office/officeart/2018/2/layout/IconVerticalSolidList"/>
    <dgm:cxn modelId="{CDF501E2-3C3B-4F64-AFE2-39416F254F0C}" srcId="{9E2D33AB-A657-402E-A542-11586957330C}" destId="{0D9FE1EC-18B7-4D2F-B052-9B02F0204B80}" srcOrd="2" destOrd="0" parTransId="{D420015A-FF1C-4E28-ACEF-61716BD27426}" sibTransId="{892E98B4-91E5-45AA-9515-0E4D92051368}"/>
    <dgm:cxn modelId="{9F07CEC3-D740-4CEA-A41F-B436B393152C}" type="presParOf" srcId="{B51A757B-4047-4291-8879-02D4B3F5F87A}" destId="{0C945E52-386E-491D-9B53-3815EFBDB6B0}" srcOrd="0" destOrd="0" presId="urn:microsoft.com/office/officeart/2018/2/layout/IconVerticalSolidList"/>
    <dgm:cxn modelId="{280BADB2-5F64-49C1-B438-9E8EE2782F8C}" type="presParOf" srcId="{0C945E52-386E-491D-9B53-3815EFBDB6B0}" destId="{CB1EBB35-DB70-49E5-B20E-E56CDD2145A9}" srcOrd="0" destOrd="0" presId="urn:microsoft.com/office/officeart/2018/2/layout/IconVerticalSolidList"/>
    <dgm:cxn modelId="{E7AA6F2B-7AB0-4782-83F8-17CDD30832B5}" type="presParOf" srcId="{0C945E52-386E-491D-9B53-3815EFBDB6B0}" destId="{AA9DC5A1-6D06-495C-809B-9EA5D912927A}" srcOrd="1" destOrd="0" presId="urn:microsoft.com/office/officeart/2018/2/layout/IconVerticalSolidList"/>
    <dgm:cxn modelId="{8C2C10C0-AE6D-43FF-B067-CCA856FA91FC}" type="presParOf" srcId="{0C945E52-386E-491D-9B53-3815EFBDB6B0}" destId="{15226121-7F7C-48DF-A736-07E21202167F}" srcOrd="2" destOrd="0" presId="urn:microsoft.com/office/officeart/2018/2/layout/IconVerticalSolidList"/>
    <dgm:cxn modelId="{93B6039C-8B57-4E54-947C-5F983ADB6161}" type="presParOf" srcId="{0C945E52-386E-491D-9B53-3815EFBDB6B0}" destId="{511C37A8-82A5-4C7F-AC65-EC92A4295503}" srcOrd="3" destOrd="0" presId="urn:microsoft.com/office/officeart/2018/2/layout/IconVerticalSolidList"/>
    <dgm:cxn modelId="{5E2F2405-60FD-42AA-96CC-D6B284E964EC}" type="presParOf" srcId="{B51A757B-4047-4291-8879-02D4B3F5F87A}" destId="{F374A676-7E62-4A40-917D-F4F9C5C9C9E9}" srcOrd="1" destOrd="0" presId="urn:microsoft.com/office/officeart/2018/2/layout/IconVerticalSolidList"/>
    <dgm:cxn modelId="{A6E40C3E-D463-4118-BB6F-B9AAE38B7CDA}" type="presParOf" srcId="{B51A757B-4047-4291-8879-02D4B3F5F87A}" destId="{184F66F7-DE79-45C0-93A6-8463E3078EF8}" srcOrd="2" destOrd="0" presId="urn:microsoft.com/office/officeart/2018/2/layout/IconVerticalSolidList"/>
    <dgm:cxn modelId="{447F6A05-605E-4BB2-9024-CDA1DFF3BEDA}" type="presParOf" srcId="{184F66F7-DE79-45C0-93A6-8463E3078EF8}" destId="{A90DBF2A-0B6A-4171-BBFB-7DAC3F64490E}" srcOrd="0" destOrd="0" presId="urn:microsoft.com/office/officeart/2018/2/layout/IconVerticalSolidList"/>
    <dgm:cxn modelId="{0BE656CA-5EFC-4EF9-9C91-F4EAA98D0113}" type="presParOf" srcId="{184F66F7-DE79-45C0-93A6-8463E3078EF8}" destId="{3FB91951-3594-4C32-BD8F-FCA646104F58}" srcOrd="1" destOrd="0" presId="urn:microsoft.com/office/officeart/2018/2/layout/IconVerticalSolidList"/>
    <dgm:cxn modelId="{208115BB-5C7E-4ABB-A5EA-0F09A7AB822E}" type="presParOf" srcId="{184F66F7-DE79-45C0-93A6-8463E3078EF8}" destId="{9FAB5910-94ED-4029-AC39-F0D329D8ECFA}" srcOrd="2" destOrd="0" presId="urn:microsoft.com/office/officeart/2018/2/layout/IconVerticalSolidList"/>
    <dgm:cxn modelId="{B6C3A394-E9CA-48C0-ABC0-4A4ECD154D57}" type="presParOf" srcId="{184F66F7-DE79-45C0-93A6-8463E3078EF8}" destId="{6CB4D08E-B72F-4947-9ED2-F0C26072A043}" srcOrd="3" destOrd="0" presId="urn:microsoft.com/office/officeart/2018/2/layout/IconVerticalSolidList"/>
    <dgm:cxn modelId="{8CA883FB-B093-40A4-BA19-94AA3F2AEDE8}" type="presParOf" srcId="{B51A757B-4047-4291-8879-02D4B3F5F87A}" destId="{E5AB341C-7EE4-4263-B446-C3C6F5DA59CF}" srcOrd="3" destOrd="0" presId="urn:microsoft.com/office/officeart/2018/2/layout/IconVerticalSolidList"/>
    <dgm:cxn modelId="{D046D890-DC77-4928-9F3F-6C1A1D8A7FFF}" type="presParOf" srcId="{B51A757B-4047-4291-8879-02D4B3F5F87A}" destId="{57006ED5-0468-43EA-9A0F-03FC17F159B2}" srcOrd="4" destOrd="0" presId="urn:microsoft.com/office/officeart/2018/2/layout/IconVerticalSolidList"/>
    <dgm:cxn modelId="{3F7812AF-135B-4961-9A2A-2F1D05389FF8}" type="presParOf" srcId="{57006ED5-0468-43EA-9A0F-03FC17F159B2}" destId="{49125809-FC7B-4A75-B411-AB0B6A9D8DC7}" srcOrd="0" destOrd="0" presId="urn:microsoft.com/office/officeart/2018/2/layout/IconVerticalSolidList"/>
    <dgm:cxn modelId="{D128A649-A68D-46C4-B40F-397F42CF0234}" type="presParOf" srcId="{57006ED5-0468-43EA-9A0F-03FC17F159B2}" destId="{39039A16-1C50-4EB0-B31D-ECAFCBEFEE61}" srcOrd="1" destOrd="0" presId="urn:microsoft.com/office/officeart/2018/2/layout/IconVerticalSolidList"/>
    <dgm:cxn modelId="{DD575EBC-6404-4DC9-BA3B-C89578184D1B}" type="presParOf" srcId="{57006ED5-0468-43EA-9A0F-03FC17F159B2}" destId="{61E669EB-1F30-4A40-B237-185406BC596D}" srcOrd="2" destOrd="0" presId="urn:microsoft.com/office/officeart/2018/2/layout/IconVerticalSolidList"/>
    <dgm:cxn modelId="{95D48BDF-5DBF-43C8-99D3-35F024992FB7}" type="presParOf" srcId="{57006ED5-0468-43EA-9A0F-03FC17F159B2}" destId="{9C66CC3B-B183-4B89-A098-956D81FEB1D0}" srcOrd="3" destOrd="0" presId="urn:microsoft.com/office/officeart/2018/2/layout/IconVerticalSolidList"/>
    <dgm:cxn modelId="{DF4118BC-EC56-4BB2-B450-B910C4B59266}" type="presParOf" srcId="{B51A757B-4047-4291-8879-02D4B3F5F87A}" destId="{29B10866-6584-4E45-A96E-7F1950CB7C89}" srcOrd="5" destOrd="0" presId="urn:microsoft.com/office/officeart/2018/2/layout/IconVerticalSolidList"/>
    <dgm:cxn modelId="{E2D2C5E6-E2F9-45F9-8F50-43D8FF241998}" type="presParOf" srcId="{B51A757B-4047-4291-8879-02D4B3F5F87A}" destId="{43998F0B-16B4-4287-8E14-F5A1839D29E8}" srcOrd="6" destOrd="0" presId="urn:microsoft.com/office/officeart/2018/2/layout/IconVerticalSolidList"/>
    <dgm:cxn modelId="{99CB69F1-3016-4086-8C39-50C6BE9BD7CA}" type="presParOf" srcId="{43998F0B-16B4-4287-8E14-F5A1839D29E8}" destId="{B61A1971-8399-49A5-AE83-F78A39D8EA47}" srcOrd="0" destOrd="0" presId="urn:microsoft.com/office/officeart/2018/2/layout/IconVerticalSolidList"/>
    <dgm:cxn modelId="{F811F6CD-622C-425B-B2A4-BEF3E76A4F1A}" type="presParOf" srcId="{43998F0B-16B4-4287-8E14-F5A1839D29E8}" destId="{14D3075E-F9C4-4365-81A3-A87F53A360CC}" srcOrd="1" destOrd="0" presId="urn:microsoft.com/office/officeart/2018/2/layout/IconVerticalSolidList"/>
    <dgm:cxn modelId="{978A8F3F-0AFA-41F3-89AC-0F5DBB6D98A2}" type="presParOf" srcId="{43998F0B-16B4-4287-8E14-F5A1839D29E8}" destId="{F17DD815-6177-43CB-BA86-C917331BA617}" srcOrd="2" destOrd="0" presId="urn:microsoft.com/office/officeart/2018/2/layout/IconVerticalSolidList"/>
    <dgm:cxn modelId="{50340CE2-A895-4618-A0ED-16C65A02B5C7}" type="presParOf" srcId="{43998F0B-16B4-4287-8E14-F5A1839D29E8}" destId="{5EABF6F3-F64A-45CB-A0FF-7C8D27CA6AB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4F7AF6-32C0-456C-A1DE-7FEE6A088D2F}">
      <dsp:nvSpPr>
        <dsp:cNvPr id="0" name=""/>
        <dsp:cNvSpPr/>
      </dsp:nvSpPr>
      <dsp:spPr>
        <a:xfrm>
          <a:off x="0" y="2216"/>
          <a:ext cx="9141492" cy="112341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B4D4FF-8543-49FF-88CA-CBA9DC2D2990}">
      <dsp:nvSpPr>
        <dsp:cNvPr id="0" name=""/>
        <dsp:cNvSpPr/>
      </dsp:nvSpPr>
      <dsp:spPr>
        <a:xfrm>
          <a:off x="339834" y="254985"/>
          <a:ext cx="617880" cy="617880"/>
        </a:xfrm>
        <a:prstGeom prst="rect">
          <a:avLst/>
        </a:prstGeom>
        <a:blipFill dpi="0" rotWithShape="1">
          <a:blip xmlns:r="http://schemas.openxmlformats.org/officeDocument/2006/relationships" r:embed="rId1"/>
          <a:srcRect/>
          <a:stretch>
            <a:fillRect l="-3221" r="-12208" b="-6088"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E25803-252D-494E-B91A-4BE0D8E6D431}">
      <dsp:nvSpPr>
        <dsp:cNvPr id="0" name=""/>
        <dsp:cNvSpPr/>
      </dsp:nvSpPr>
      <dsp:spPr>
        <a:xfrm>
          <a:off x="1297549" y="2216"/>
          <a:ext cx="7843942" cy="112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95" tIns="118895" rIns="118895" bIns="11889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Study was paused by USACE on October 20, 2025 due to lack of federal funding.</a:t>
          </a:r>
        </a:p>
      </dsp:txBody>
      <dsp:txXfrm>
        <a:off x="1297549" y="2216"/>
        <a:ext cx="7843942" cy="1123419"/>
      </dsp:txXfrm>
    </dsp:sp>
    <dsp:sp modelId="{C379C160-1640-4DF0-8C0B-B1503EF048C5}">
      <dsp:nvSpPr>
        <dsp:cNvPr id="0" name=""/>
        <dsp:cNvSpPr/>
      </dsp:nvSpPr>
      <dsp:spPr>
        <a:xfrm>
          <a:off x="0" y="1406491"/>
          <a:ext cx="9141492" cy="112341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4FE5F-CBB2-462A-AA32-49B5D6672F0C}">
      <dsp:nvSpPr>
        <dsp:cNvPr id="0" name=""/>
        <dsp:cNvSpPr/>
      </dsp:nvSpPr>
      <dsp:spPr>
        <a:xfrm>
          <a:off x="339834" y="1659260"/>
          <a:ext cx="617880" cy="61788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FF8CE0-EF4B-43EE-900F-A5447567DAC6}">
      <dsp:nvSpPr>
        <dsp:cNvPr id="0" name=""/>
        <dsp:cNvSpPr/>
      </dsp:nvSpPr>
      <dsp:spPr>
        <a:xfrm>
          <a:off x="1297549" y="1406491"/>
          <a:ext cx="7843942" cy="112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95" tIns="118895" rIns="118895" bIns="11889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Neither the FY26 USACE General Investigations Workplan nor the FY27 President’s Budget included funding to continue the Study. Congressman Huffman submitted a request for $1.8M for the Study.</a:t>
          </a:r>
        </a:p>
      </dsp:txBody>
      <dsp:txXfrm>
        <a:off x="1297549" y="1406491"/>
        <a:ext cx="7843942" cy="1123419"/>
      </dsp:txXfrm>
    </dsp:sp>
    <dsp:sp modelId="{B923B384-6986-40EE-AD9E-5D5FC865A0D0}">
      <dsp:nvSpPr>
        <dsp:cNvPr id="0" name=""/>
        <dsp:cNvSpPr/>
      </dsp:nvSpPr>
      <dsp:spPr>
        <a:xfrm>
          <a:off x="0" y="2810765"/>
          <a:ext cx="9141492" cy="112341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9677E-BDCC-41A3-99DD-9C106A3972F2}">
      <dsp:nvSpPr>
        <dsp:cNvPr id="0" name=""/>
        <dsp:cNvSpPr/>
      </dsp:nvSpPr>
      <dsp:spPr>
        <a:xfrm>
          <a:off x="339834" y="3063534"/>
          <a:ext cx="617880" cy="61788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29C5E-EBE8-4103-A5E6-AA6C28E613AA}">
      <dsp:nvSpPr>
        <dsp:cNvPr id="0" name=""/>
        <dsp:cNvSpPr/>
      </dsp:nvSpPr>
      <dsp:spPr>
        <a:xfrm>
          <a:off x="1297549" y="2810765"/>
          <a:ext cx="7843942" cy="112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95" tIns="118895" rIns="118895" bIns="11889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Current federal priorities are not focused on advancing new water supply projects, and USACE is generally reducing the overall size and scope of its planning portfolio.</a:t>
          </a:r>
        </a:p>
      </dsp:txBody>
      <dsp:txXfrm>
        <a:off x="1297549" y="2810765"/>
        <a:ext cx="7843942" cy="1123419"/>
      </dsp:txXfrm>
    </dsp:sp>
    <dsp:sp modelId="{08EEFCCF-2316-4825-A2A2-4FB14092534B}">
      <dsp:nvSpPr>
        <dsp:cNvPr id="0" name=""/>
        <dsp:cNvSpPr/>
      </dsp:nvSpPr>
      <dsp:spPr>
        <a:xfrm>
          <a:off x="0" y="4215039"/>
          <a:ext cx="9141492" cy="112341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313203-C0C6-460F-B43C-29EED4138015}">
      <dsp:nvSpPr>
        <dsp:cNvPr id="0" name=""/>
        <dsp:cNvSpPr/>
      </dsp:nvSpPr>
      <dsp:spPr>
        <a:xfrm>
          <a:off x="339834" y="4467809"/>
          <a:ext cx="617880" cy="61788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1036AE-B612-496D-868D-9E5FBDEB84BB}">
      <dsp:nvSpPr>
        <dsp:cNvPr id="0" name=""/>
        <dsp:cNvSpPr/>
      </dsp:nvSpPr>
      <dsp:spPr>
        <a:xfrm>
          <a:off x="1297549" y="4215039"/>
          <a:ext cx="7843942" cy="1123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895" tIns="118895" rIns="118895" bIns="118895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current Administration is generally supportive of maintaining continued Potter Valley Project diversions and is not prioritizing actions that would eliminate or substantially reduce those diversions.</a:t>
          </a:r>
        </a:p>
      </dsp:txBody>
      <dsp:txXfrm>
        <a:off x="1297549" y="4215039"/>
        <a:ext cx="7843942" cy="1123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1EBB35-DB70-49E5-B20E-E56CDD2145A9}">
      <dsp:nvSpPr>
        <dsp:cNvPr id="0" name=""/>
        <dsp:cNvSpPr/>
      </dsp:nvSpPr>
      <dsp:spPr>
        <a:xfrm>
          <a:off x="0" y="2042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9DC5A1-6D06-495C-809B-9EA5D912927A}">
      <dsp:nvSpPr>
        <dsp:cNvPr id="0" name=""/>
        <dsp:cNvSpPr/>
      </dsp:nvSpPr>
      <dsp:spPr>
        <a:xfrm>
          <a:off x="313145" y="234960"/>
          <a:ext cx="569355" cy="5693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1C37A8-82A5-4C7F-AC65-EC92A4295503}">
      <dsp:nvSpPr>
        <dsp:cNvPr id="0" name=""/>
        <dsp:cNvSpPr/>
      </dsp:nvSpPr>
      <dsp:spPr>
        <a:xfrm>
          <a:off x="1195647" y="2042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Strategy 1 – Traditional USACE-Led Feasibility Path</a:t>
          </a:r>
          <a:endParaRPr lang="en-US" sz="2200" kern="1200"/>
        </a:p>
      </dsp:txBody>
      <dsp:txXfrm>
        <a:off x="1195647" y="2042"/>
        <a:ext cx="4446327" cy="1035192"/>
      </dsp:txXfrm>
    </dsp:sp>
    <dsp:sp modelId="{A90DBF2A-0B6A-4171-BBFB-7DAC3F64490E}">
      <dsp:nvSpPr>
        <dsp:cNvPr id="0" name=""/>
        <dsp:cNvSpPr/>
      </dsp:nvSpPr>
      <dsp:spPr>
        <a:xfrm>
          <a:off x="0" y="1296033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B91951-3594-4C32-BD8F-FCA646104F58}">
      <dsp:nvSpPr>
        <dsp:cNvPr id="0" name=""/>
        <dsp:cNvSpPr/>
      </dsp:nvSpPr>
      <dsp:spPr>
        <a:xfrm>
          <a:off x="313145" y="1528951"/>
          <a:ext cx="569355" cy="5693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4D08E-B72F-4947-9ED2-F0C26072A043}">
      <dsp:nvSpPr>
        <dsp:cNvPr id="0" name=""/>
        <dsp:cNvSpPr/>
      </dsp:nvSpPr>
      <dsp:spPr>
        <a:xfrm>
          <a:off x="1195647" y="1296033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Strategy 2 – Non-Federal-Led Feasibility Path</a:t>
          </a:r>
          <a:endParaRPr lang="en-US" sz="2200" kern="1200"/>
        </a:p>
      </dsp:txBody>
      <dsp:txXfrm>
        <a:off x="1195647" y="1296033"/>
        <a:ext cx="4446327" cy="1035192"/>
      </dsp:txXfrm>
    </dsp:sp>
    <dsp:sp modelId="{49125809-FC7B-4A75-B411-AB0B6A9D8DC7}">
      <dsp:nvSpPr>
        <dsp:cNvPr id="0" name=""/>
        <dsp:cNvSpPr/>
      </dsp:nvSpPr>
      <dsp:spPr>
        <a:xfrm>
          <a:off x="0" y="2590024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39A16-1C50-4EB0-B31D-ECAFCBEFEE61}">
      <dsp:nvSpPr>
        <dsp:cNvPr id="0" name=""/>
        <dsp:cNvSpPr/>
      </dsp:nvSpPr>
      <dsp:spPr>
        <a:xfrm>
          <a:off x="313145" y="2822942"/>
          <a:ext cx="569355" cy="5693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66CC3B-B183-4B89-A098-956D81FEB1D0}">
      <dsp:nvSpPr>
        <dsp:cNvPr id="0" name=""/>
        <dsp:cNvSpPr/>
      </dsp:nvSpPr>
      <dsp:spPr>
        <a:xfrm>
          <a:off x="1195647" y="259002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Strategy 3 – Alternative Planning and Operational Studies</a:t>
          </a:r>
          <a:endParaRPr lang="en-US" sz="2200" kern="1200"/>
        </a:p>
      </dsp:txBody>
      <dsp:txXfrm>
        <a:off x="1195647" y="2590024"/>
        <a:ext cx="4446327" cy="1035192"/>
      </dsp:txXfrm>
    </dsp:sp>
    <dsp:sp modelId="{B61A1971-8399-49A5-AE83-F78A39D8EA47}">
      <dsp:nvSpPr>
        <dsp:cNvPr id="0" name=""/>
        <dsp:cNvSpPr/>
      </dsp:nvSpPr>
      <dsp:spPr>
        <a:xfrm>
          <a:off x="0" y="3884014"/>
          <a:ext cx="5641974" cy="103519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D3075E-F9C4-4365-81A3-A87F53A360CC}">
      <dsp:nvSpPr>
        <dsp:cNvPr id="0" name=""/>
        <dsp:cNvSpPr/>
      </dsp:nvSpPr>
      <dsp:spPr>
        <a:xfrm>
          <a:off x="313145" y="4116933"/>
          <a:ext cx="569355" cy="56935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BF6F3-F64A-45CB-A0FF-7C8D27CA6ABC}">
      <dsp:nvSpPr>
        <dsp:cNvPr id="0" name=""/>
        <dsp:cNvSpPr/>
      </dsp:nvSpPr>
      <dsp:spPr>
        <a:xfrm>
          <a:off x="1195647" y="3884014"/>
          <a:ext cx="4446327" cy="10351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58" tIns="109558" rIns="109558" bIns="10955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Strategy 4 – Direct Advancement Toward Implementation</a:t>
          </a:r>
          <a:endParaRPr lang="en-US" sz="2200" kern="1200"/>
        </a:p>
      </dsp:txBody>
      <dsp:txXfrm>
        <a:off x="1195647" y="3884014"/>
        <a:ext cx="4446327" cy="10351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2E866-774D-4440-B6DE-56F2E57F1EAF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77021-C02B-4B4E-9C06-E91FD6518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4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077021-C02B-4B4E-9C06-E91FD65188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33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4CF9E76-5989-48C6-BCE2-C7D514B8ECAA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1887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C37A3-B522-47AC-8963-7A27D1B29B22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491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2C3C6-9253-47D5-98B4-EAC7CD324D64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392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EC8F4-E6D7-46B6-A763-CEF2F5C03666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3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25EBA-897F-45D5-9CEE-B73997BD5AF2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1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735CC-E94D-434A-B352-C4FA0F97A381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19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6F27-6A0C-4E99-AF77-EA5FE1049204}" type="datetime1">
              <a:rPr lang="en-US" smtClean="0"/>
              <a:t>6/4/2026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81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8BD3F-54F1-4F37-9055-D0FE8CBA2D8E}" type="datetime1">
              <a:rPr lang="en-US" smtClean="0"/>
              <a:t>6/4/2026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840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E18E-1EF6-4002-A8B3-0A292593C2B5}" type="datetime1">
              <a:rPr lang="en-US" smtClean="0"/>
              <a:t>6/4/2026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2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61BDC-0415-44AD-BFFC-F2CEC56F14E6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9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258FA-5896-4FCA-A93F-46B464FE945B}" type="datetime1">
              <a:rPr lang="en-US" smtClean="0"/>
              <a:t>6/4/2026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838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C8366541-29E3-4F7E-BD0A-AE7023DA8640}" type="datetime1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C0A63180-9B64-41FD-B1FF-45E4FA5B03A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98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0B0BDF-548D-1E30-E0CC-BECFC7231B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77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A5BCE34-61A5-4D9E-BB0C-10B1138F2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2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81A35-CD27-27DD-6714-D13937F1F1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ptos" panose="020B0004020202020204" pitchFamily="34" charset="0"/>
              </a:rPr>
              <a:t>Coyote Valley Dam</a:t>
            </a:r>
            <a:br>
              <a:rPr lang="en-US" sz="3500" dirty="0">
                <a:solidFill>
                  <a:srgbClr val="FFFFFF"/>
                </a:solidFill>
                <a:latin typeface="Aptos" panose="020B0004020202020204" pitchFamily="34" charset="0"/>
              </a:rPr>
            </a:br>
            <a:r>
              <a:rPr lang="en-US" sz="3500" dirty="0">
                <a:solidFill>
                  <a:srgbClr val="FFFFFF"/>
                </a:solidFill>
                <a:latin typeface="Aptos" panose="020B0004020202020204" pitchFamily="34" charset="0"/>
              </a:rPr>
              <a:t>General Investigation Study</a:t>
            </a:r>
            <a:endParaRPr lang="en-US" sz="35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E58779-B79A-9C60-DF92-0DB7E1060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Alternative Delivery Options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9F1B0F4-BC5D-4BBC-BFC1-4AECA3537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DCFDD14C-9963-47D4-E807-5DE6BB9830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76200" y="2859837"/>
            <a:ext cx="2550985" cy="253935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E1564C0-CEBA-DC7E-AA51-7EB6D0B0B08C}"/>
              </a:ext>
            </a:extLst>
          </p:cNvPr>
          <p:cNvSpPr txBox="1">
            <a:spLocks/>
          </p:cNvSpPr>
          <p:nvPr/>
        </p:nvSpPr>
        <p:spPr>
          <a:xfrm>
            <a:off x="10011033" y="5795129"/>
            <a:ext cx="3200400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FFFF"/>
                </a:solidFill>
              </a:rPr>
              <a:t>June 11, 2026</a:t>
            </a:r>
          </a:p>
        </p:txBody>
      </p:sp>
    </p:spTree>
    <p:extLst>
      <p:ext uri="{BB962C8B-B14F-4D97-AF65-F5344CB8AC3E}">
        <p14:creationId xmlns:p14="http://schemas.microsoft.com/office/powerpoint/2010/main" val="853996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D12A5BA-B063-4B33-AB08-86CF7D23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7DFAF29-6BD8-4A93-A292-D6A8C6EFB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55F40173-F096-49CC-A730-A2DF1F04E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6CEF0B-5733-482C-9868-4C57AF79D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EE475E-299C-3B7B-F6AC-66C34AD9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6" y="640080"/>
            <a:ext cx="4208656" cy="30348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spc="200">
                <a:solidFill>
                  <a:srgbClr val="FFFFFF"/>
                </a:solidFill>
              </a:rPr>
              <a:t>Questions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C5D3B4D-9BAC-482B-A34B-01BB35CB5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Help">
            <a:extLst>
              <a:ext uri="{FF2B5EF4-FFF2-40B4-BE49-F238E27FC236}">
                <a16:creationId xmlns:a16="http://schemas.microsoft.com/office/drawing/2014/main" id="{1400F767-5E59-F0B6-2C20-D270694EE8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6000" y="699753"/>
            <a:ext cx="5459470" cy="545947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8FFB2-19EB-CC95-48B7-117DEFC10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C0A63180-9B64-41FD-B1FF-45E4FA5B03AE}" type="slidenum">
              <a:rPr lang="en-US" smtClean="0"/>
              <a:pPr defTabSz="914400"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9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77C0-E3B8-9C3E-2DBB-EEE64527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Agenda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0F38CB-0D30-E4EC-D8BA-1A6DA93B9B83}"/>
              </a:ext>
            </a:extLst>
          </p:cNvPr>
          <p:cNvSpPr txBox="1"/>
          <p:nvPr/>
        </p:nvSpPr>
        <p:spPr>
          <a:xfrm>
            <a:off x="1024128" y="2286000"/>
            <a:ext cx="80182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Current Status and Federal Funding Update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Why Alternative Pathways Need to Be Evaluated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Overview of Potential Strategies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Recommended Decision-Making Framework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800" dirty="0"/>
              <a:t>Proposed Schedule and Next Steps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0BB29-538D-FFCD-78D5-F30A820F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13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6ECAF75F-D349-DE30-15E3-6FB470275C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9164590" y="5079906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337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701C8-54AE-42AD-3874-1832D042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338" y="166481"/>
            <a:ext cx="9720072" cy="1499616"/>
          </a:xfrm>
        </p:spPr>
        <p:txBody>
          <a:bodyPr>
            <a:normAutofit/>
          </a:bodyPr>
          <a:lstStyle/>
          <a:p>
            <a:r>
              <a:rPr lang="en-US" dirty="0"/>
              <a:t>Current Status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32FBF-0D4B-874B-16CF-ED9C9B1D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D6A21458-69B9-0CF0-8148-B7486090F5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3735738"/>
              </p:ext>
            </p:extLst>
          </p:nvPr>
        </p:nvGraphicFramePr>
        <p:xfrm>
          <a:off x="922338" y="1292353"/>
          <a:ext cx="9141492" cy="5340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9BD36A13-2892-90CF-AE8C-178A226DF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9364752" y="5079906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532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75F44-7655-558D-6166-17D8FB600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 sz="4300" cap="none">
                <a:solidFill>
                  <a:srgbClr val="FFFFFF"/>
                </a:solidFill>
                <a:latin typeface="Aptos  "/>
              </a:rPr>
              <a:t>Coyote Valley Dam Feasibility Study Expectations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73BC0-4727-50F9-4734-F64FBA097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7C4A014-B7C4-5462-BF77-74A5EAC023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7797137"/>
              </p:ext>
            </p:extLst>
          </p:nvPr>
        </p:nvGraphicFramePr>
        <p:xfrm>
          <a:off x="5209961" y="1122696"/>
          <a:ext cx="6338571" cy="4612607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3101399">
                  <a:extLst>
                    <a:ext uri="{9D8B030D-6E8A-4147-A177-3AD203B41FA5}">
                      <a16:colId xmlns:a16="http://schemas.microsoft.com/office/drawing/2014/main" val="3579333694"/>
                    </a:ext>
                  </a:extLst>
                </a:gridCol>
                <a:gridCol w="3237172">
                  <a:extLst>
                    <a:ext uri="{9D8B030D-6E8A-4147-A177-3AD203B41FA5}">
                      <a16:colId xmlns:a16="http://schemas.microsoft.com/office/drawing/2014/main" val="4164991441"/>
                    </a:ext>
                  </a:extLst>
                </a:gridCol>
              </a:tblGrid>
              <a:tr h="122346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/>
                        <a:t>Original Expectations When Cost-Sharing Agreement Was Executed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/>
                        <a:t>Expected Changes Based on New USACE Planning Policy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822700"/>
                  </a:ext>
                </a:extLst>
              </a:tr>
              <a:tr h="6609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Estimated 5-year study schedule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Study limited to 3-year schedule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146634"/>
                  </a:ext>
                </a:extLst>
              </a:tr>
              <a:tr h="6609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Estimated total study cost of $6M to $8M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Budget limited to $3M 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1862431"/>
                  </a:ext>
                </a:extLst>
              </a:tr>
              <a:tr h="20672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Full array of alternatives considered for authorization / construction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Limited array of options considered for authorization / construction; More constrained planning and evaluation process under revised policy framework</a:t>
                      </a:r>
                    </a:p>
                  </a:txBody>
                  <a:tcPr marL="70314" marR="70314" marT="35157" marB="351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19377"/>
                  </a:ext>
                </a:extLst>
              </a:tr>
            </a:tbl>
          </a:graphicData>
        </a:graphic>
      </p:graphicFrame>
      <p:pic>
        <p:nvPicPr>
          <p:cNvPr id="3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18AE74D5-9FBE-9114-F9E5-15A543F01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54349" y="121529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942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3253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D94E47-D1F3-0574-B06F-12C8B438C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en-US" sz="3200" cap="none" dirty="0">
                <a:solidFill>
                  <a:schemeClr val="bg1"/>
                </a:solidFill>
              </a:rPr>
              <a:t>Evaluating More Predictable and Achievable Project Pathways</a:t>
            </a:r>
          </a:p>
        </p:txBody>
      </p:sp>
      <p:pic>
        <p:nvPicPr>
          <p:cNvPr id="5" name="Picture 2" descr="New forecast-informed decision-making tool implemented at Coyote Valley Dam  and Lake Mendocino | Scripps Institution of Oceanography">
            <a:extLst>
              <a:ext uri="{FF2B5EF4-FFF2-40B4-BE49-F238E27FC236}">
                <a16:creationId xmlns:a16="http://schemas.microsoft.com/office/drawing/2014/main" id="{AD3E0AC3-EE9E-A140-D6E9-DCCCCB8D9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37"/>
          <a:stretch>
            <a:fillRect/>
          </a:stretch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DE3E8-0AED-1721-EFE0-E6E23AF3C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3" y="6535157"/>
            <a:ext cx="973667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A41D9-6387-8A2D-ED67-149F89A75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Existing federal study and funding pathways may no longer provide a predictable or timely path toward project advancement.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+mj-lt"/>
              </a:rPr>
              <a:t>We should evaluate whether alternative implementation, planning, funding, or governance pathways could provide a more achievable and reliable path toward advancing regional water supply objectives and realizing project benefits sooner.</a:t>
            </a:r>
          </a:p>
        </p:txBody>
      </p:sp>
      <p:pic>
        <p:nvPicPr>
          <p:cNvPr id="7" name="Picture 6" descr="Who is IWPC? - Inland Water &amp; Power Commission of Mendocino ...">
            <a:extLst>
              <a:ext uri="{FF2B5EF4-FFF2-40B4-BE49-F238E27FC236}">
                <a16:creationId xmlns:a16="http://schemas.microsoft.com/office/drawing/2014/main" id="{E792CF67-A96A-01CF-C8B7-BE46B298A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42342" y="5288343"/>
            <a:ext cx="1449604" cy="144299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275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C695245-44E3-4A14-900A-D06036644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00E28B-E8ED-2A19-DEA1-8E3D4AE8D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43467"/>
            <a:ext cx="3415612" cy="5571066"/>
          </a:xfrm>
        </p:spPr>
        <p:txBody>
          <a:bodyPr>
            <a:normAutofit/>
          </a:bodyPr>
          <a:lstStyle/>
          <a:p>
            <a:r>
              <a:rPr lang="en-US" cap="none" dirty="0">
                <a:solidFill>
                  <a:srgbClr val="FFFFFF"/>
                </a:solidFill>
              </a:rPr>
              <a:t>Potential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BD8169-3D65-187F-6C1B-3EB6FB524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09777DF-4863-4077-0E3E-9F2A2C248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077549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88A2D4C0-3E07-DB1F-BC74-592C608B9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54349" y="121529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83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51BD3-23C5-A270-ACA9-140A33375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 sz="5400" cap="none" dirty="0"/>
              <a:t>Recommended Decision-Making Framework</a:t>
            </a:r>
            <a:endParaRPr lang="en-US" cap="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DC872-375D-7063-6A23-84F91CA55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084832"/>
            <a:ext cx="8018271" cy="449181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Several alternative pathways were developed under each strategy.</a:t>
            </a:r>
          </a:p>
          <a:p>
            <a:pPr marL="285750" lvl="1" indent="-285750">
              <a:lnSpc>
                <a:spcPct val="12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Each alternative has different tradeoffs related to funding, schedule, riskiness, and complexity.</a:t>
            </a:r>
          </a:p>
          <a:p>
            <a:pPr marL="285750" lvl="1" indent="-285750">
              <a:lnSpc>
                <a:spcPct val="12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Some alternatives involve a higher degree of uncertainty due to limited precedent, and evolving policy considerations. </a:t>
            </a:r>
          </a:p>
          <a:p>
            <a:pPr marL="285750" lvl="1" indent="-285750">
              <a:lnSpc>
                <a:spcPct val="12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Alternatives determined to be clearly infeasible, impractical, or inconsistent with IWPC goals will be screened out from further consideration.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ptos" panose="020B0004020202020204" pitchFamily="34" charset="0"/>
              </a:rPr>
              <a:t>Remaining alternatives will be evaluated using criteria designed to meet IWPC’s objectives.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6C8605-DB49-9A1B-FFFC-8F8C3D8A2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5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DA1F5755-8716-2C3C-9D48-79E76E4207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9164590" y="5079906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07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1CB3E-1DB4-D40F-25EC-6D5CAD64D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98706-D6EF-C6FC-90DA-7E0CAE864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8018272" cy="1499616"/>
          </a:xfrm>
        </p:spPr>
        <p:txBody>
          <a:bodyPr>
            <a:normAutofit/>
          </a:bodyPr>
          <a:lstStyle/>
          <a:p>
            <a:r>
              <a:rPr lang="en-US" sz="5400" cap="none" dirty="0"/>
              <a:t>Objectives and Criteria</a:t>
            </a:r>
            <a:endParaRPr lang="en-US" cap="none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2B2C7A-A4C2-1068-AD9B-52BCDFC1D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E9F689-B79D-1857-9795-ABB85B487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D529AB-8985-36E6-20B1-FAC2EE36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7334" y="6470704"/>
            <a:ext cx="973666" cy="274320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0A63180-9B64-41FD-B1FF-45E4FA5B03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2E2B21">
                    <a:lumMod val="90000"/>
                    <a:lumOff val="10000"/>
                  </a:srgbClr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E2B21">
                  <a:lumMod val="90000"/>
                  <a:lumOff val="10000"/>
                </a:srgbClr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5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211E2396-5225-A1E0-B095-6D6871842E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9164590" y="5079906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3D0752EE-4313-3778-19D5-89D76327A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07795"/>
              </p:ext>
            </p:extLst>
          </p:nvPr>
        </p:nvGraphicFramePr>
        <p:xfrm>
          <a:off x="644544" y="2084832"/>
          <a:ext cx="8397856" cy="417576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4198928">
                  <a:extLst>
                    <a:ext uri="{9D8B030D-6E8A-4147-A177-3AD203B41FA5}">
                      <a16:colId xmlns:a16="http://schemas.microsoft.com/office/drawing/2014/main" val="79421227"/>
                    </a:ext>
                  </a:extLst>
                </a:gridCol>
                <a:gridCol w="4198928">
                  <a:extLst>
                    <a:ext uri="{9D8B030D-6E8A-4147-A177-3AD203B41FA5}">
                      <a16:colId xmlns:a16="http://schemas.microsoft.com/office/drawing/2014/main" val="3320199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Objective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Example Criteria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7376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Secure Sustainable Water Supply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Maximize Water Storage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19569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Synchronize Water Storage Availability w/ NERF Delivery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Schedule Certainty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711495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Maximize Federal and State Cost-Sharing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Funding Availability and Reliability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1105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/>
                        <a:t>Deliver a Successful and Durable Project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Environmental Impact/Benefit, Technical Complexity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134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942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C82E0D7-37D0-4C31-B2DA-233C8F10C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9097524" cy="61489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9407C6-12D8-5038-5B34-D1F1E687B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585216"/>
            <a:ext cx="8069094" cy="149961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Proposed Schedule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D3A364-FD48-4C42-B623-DAD0C3ED6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3B723-B8AB-1684-FC9A-5FF03C598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8074151" cy="3862971"/>
          </a:xfrm>
        </p:spPr>
        <p:txBody>
          <a:bodyPr>
            <a:norm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July 9 </a:t>
            </a:r>
          </a:p>
          <a:p>
            <a:pPr marL="405511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Review Alternatives</a:t>
            </a:r>
          </a:p>
          <a:p>
            <a:pPr marL="405511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Discuss Screened Alternatives</a:t>
            </a:r>
          </a:p>
          <a:p>
            <a:pPr marL="405511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Review Evaluation Criteria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August 13</a:t>
            </a:r>
          </a:p>
          <a:p>
            <a:pPr marL="405511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Review Evaluation Results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September 10 </a:t>
            </a:r>
          </a:p>
          <a:p>
            <a:pPr marL="405511" lvl="1" indent="-231775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Discuss Implementation Plan</a:t>
            </a:r>
          </a:p>
          <a:p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73EF4-663F-C692-2A14-90467F24F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13566" y="6470704"/>
            <a:ext cx="597434" cy="2743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0A63180-9B64-41FD-B1FF-45E4FA5B03AE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9F40211-4307-4706-AE59-83AC153FB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614510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2" descr="Who is IWPC? - Inland Water &amp; Power Commission of Mendocino ...">
            <a:extLst>
              <a:ext uri="{FF2B5EF4-FFF2-40B4-BE49-F238E27FC236}">
                <a16:creationId xmlns:a16="http://schemas.microsoft.com/office/drawing/2014/main" id="{959CA49D-E258-90EE-91D6-F61B5DD9C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8" t="5409" r="8244" b="5729"/>
          <a:stretch>
            <a:fillRect/>
          </a:stretch>
        </p:blipFill>
        <p:spPr bwMode="auto">
          <a:xfrm>
            <a:off x="9164590" y="5079906"/>
            <a:ext cx="1672744" cy="16651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002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19313</TotalTime>
  <Words>469</Words>
  <Application>Microsoft Office PowerPoint</Application>
  <PresentationFormat>Widescreen</PresentationFormat>
  <Paragraphs>68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 </vt:lpstr>
      <vt:lpstr>Aptos Display</vt:lpstr>
      <vt:lpstr>Arial</vt:lpstr>
      <vt:lpstr>Tw Cen MT</vt:lpstr>
      <vt:lpstr>Wingdings 3</vt:lpstr>
      <vt:lpstr>Integral</vt:lpstr>
      <vt:lpstr>Coyote Valley Dam General Investigation Study</vt:lpstr>
      <vt:lpstr>Agenda</vt:lpstr>
      <vt:lpstr>Current Status</vt:lpstr>
      <vt:lpstr>Coyote Valley Dam Feasibility Study Expectations</vt:lpstr>
      <vt:lpstr>Evaluating More Predictable and Achievable Project Pathways</vt:lpstr>
      <vt:lpstr>Potential Strategies</vt:lpstr>
      <vt:lpstr>Recommended Decision-Making Framework</vt:lpstr>
      <vt:lpstr>Objectives and Criteria</vt:lpstr>
      <vt:lpstr>Proposed Schedule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Coyote Valley Dam General Investigation Study January Update</dc:title>
  <dc:creator>Melissa Weymiller</dc:creator>
  <cp:lastModifiedBy>Melissa Weymiller</cp:lastModifiedBy>
  <cp:revision>26</cp:revision>
  <dcterms:created xsi:type="dcterms:W3CDTF">2025-09-09T19:10:45Z</dcterms:created>
  <dcterms:modified xsi:type="dcterms:W3CDTF">2026-06-04T15:42:23Z</dcterms:modified>
</cp:coreProperties>
</file>