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0" r:id="rId1"/>
    <p:sldMasterId id="2147483762" r:id="rId2"/>
  </p:sldMasterIdLst>
  <p:notesMasterIdLst>
    <p:notesMasterId r:id="rId17"/>
  </p:notesMasterIdLst>
  <p:sldIdLst>
    <p:sldId id="2147472108" r:id="rId3"/>
    <p:sldId id="2147472102" r:id="rId4"/>
    <p:sldId id="2147472119" r:id="rId5"/>
    <p:sldId id="2147472120" r:id="rId6"/>
    <p:sldId id="2147472121" r:id="rId7"/>
    <p:sldId id="2147472123" r:id="rId8"/>
    <p:sldId id="2147472124" r:id="rId9"/>
    <p:sldId id="2147472125" r:id="rId10"/>
    <p:sldId id="2147472126" r:id="rId11"/>
    <p:sldId id="2147472127" r:id="rId12"/>
    <p:sldId id="2147472128" r:id="rId13"/>
    <p:sldId id="2147472129" r:id="rId14"/>
    <p:sldId id="2147472130" r:id="rId15"/>
    <p:sldId id="2147472133" r:id="rId16"/>
  </p:sldIdLst>
  <p:sldSz cx="12192000" cy="6858000"/>
  <p:notesSz cx="7102475" cy="938847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44" autoAdjust="0"/>
    <p:restoredTop sz="94660"/>
  </p:normalViewPr>
  <p:slideViewPr>
    <p:cSldViewPr snapToGrid="0">
      <p:cViewPr varScale="1">
        <p:scale>
          <a:sx n="152" d="100"/>
          <a:sy n="152" d="100"/>
        </p:scale>
        <p:origin x="296" y="1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-1380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023092" y="0"/>
            <a:ext cx="3077739" cy="471054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629D8194-0AE9-4E9B-B864-4F5D79875813}" type="datetimeFigureOut">
              <a:rPr lang="en-US" smtClean="0"/>
              <a:t>1/8/2026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35013" y="1173163"/>
            <a:ext cx="5632450" cy="31686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10248" y="4518204"/>
            <a:ext cx="5681980" cy="3696712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3092" y="8917422"/>
            <a:ext cx="3077739" cy="471053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B6AA0745-3AB2-4470-9454-A34E43FE40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6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 algn="ctr"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5194" y="4352544"/>
            <a:ext cx="6801612" cy="1239894"/>
          </a:xfrm>
          <a:noFill/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/>
              <a:t>IWPC All Boards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93195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IWPC All Boards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0849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3112" y="937260"/>
            <a:ext cx="1298608" cy="498348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31136" y="937260"/>
            <a:ext cx="6198489" cy="498348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IWPC All Boards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558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35975" y="1859892"/>
            <a:ext cx="10363200" cy="1191248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rgbClr val="0567A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35975" y="3187908"/>
            <a:ext cx="10363200" cy="113739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494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ctrTitle"/>
          </p:nvPr>
        </p:nvSpPr>
        <p:spPr>
          <a:xfrm>
            <a:off x="735975" y="1859892"/>
            <a:ext cx="10363200" cy="1191248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rgbClr val="0567A7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Subtitle 2"/>
          <p:cNvSpPr>
            <a:spLocks noGrp="1"/>
          </p:cNvSpPr>
          <p:nvPr>
            <p:ph type="subTitle" idx="1"/>
          </p:nvPr>
        </p:nvSpPr>
        <p:spPr>
          <a:xfrm>
            <a:off x="735975" y="3187908"/>
            <a:ext cx="10363200" cy="113739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641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924152"/>
            <a:ext cx="10363200" cy="4019448"/>
          </a:xfrm>
        </p:spPr>
        <p:txBody>
          <a:bodyPr anchor="t" anchorCtr="0">
            <a:noAutofit/>
          </a:bodyPr>
          <a:lstStyle>
            <a:lvl1pPr algn="l">
              <a:defRPr sz="3200" b="0" cap="none">
                <a:solidFill>
                  <a:srgbClr val="0567A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1369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180619"/>
            <a:ext cx="10972800" cy="494554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2864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80619"/>
            <a:ext cx="5384800" cy="494554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80619"/>
            <a:ext cx="5384800" cy="4945545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0498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82181"/>
            <a:ext cx="5386917" cy="639762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1821943"/>
            <a:ext cx="5386917" cy="43042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182181"/>
            <a:ext cx="5389033" cy="639762"/>
          </a:xfrm>
        </p:spPr>
        <p:txBody>
          <a:bodyPr anchor="b"/>
          <a:lstStyle>
            <a:lvl1pPr marL="0" indent="0">
              <a:buNone/>
              <a:defRPr sz="20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1821943"/>
            <a:ext cx="5389033" cy="430422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67520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82313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101065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136" y="136557"/>
            <a:ext cx="7729728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7531" y="1414732"/>
            <a:ext cx="10282687" cy="43252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100"/>
            </a:lvl1pPr>
          </a:lstStyle>
          <a:p>
            <a:r>
              <a:rPr lang="en-US"/>
              <a:t>May 29, 2025</a:t>
            </a:r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z="1100"/>
              <a:t>IWPC All Boards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189899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los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1"/>
          <p:cNvSpPr>
            <a:spLocks noGrp="1"/>
          </p:cNvSpPr>
          <p:nvPr>
            <p:ph type="ctrTitle"/>
          </p:nvPr>
        </p:nvSpPr>
        <p:spPr>
          <a:xfrm>
            <a:off x="735975" y="1859892"/>
            <a:ext cx="10363200" cy="1191248"/>
          </a:xfrm>
        </p:spPr>
        <p:txBody>
          <a:bodyPr anchor="b">
            <a:noAutofit/>
          </a:bodyPr>
          <a:lstStyle>
            <a:lvl1pPr algn="l">
              <a:defRPr sz="3600">
                <a:solidFill>
                  <a:srgbClr val="0567A7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Subtitle 2"/>
          <p:cNvSpPr>
            <a:spLocks noGrp="1"/>
          </p:cNvSpPr>
          <p:nvPr>
            <p:ph type="subTitle" idx="1"/>
          </p:nvPr>
        </p:nvSpPr>
        <p:spPr>
          <a:xfrm>
            <a:off x="735975" y="3187908"/>
            <a:ext cx="10363200" cy="1137392"/>
          </a:xfrm>
        </p:spPr>
        <p:txBody>
          <a:bodyPr>
            <a:no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025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99EC6F-14CE-153B-3366-9A94A7EF42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318272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6="http://schemas.microsoft.com/office/drawing/2014/main"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Option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308100"/>
            <a:ext cx="10972800" cy="481806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609600" y="563562"/>
            <a:ext cx="10972800" cy="554038"/>
          </a:xfrm>
        </p:spPr>
        <p:txBody>
          <a:bodyPr anchor="t"/>
          <a:lstStyle/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113362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386744"/>
            <a:ext cx="8991600" cy="1645920"/>
          </a:xfrm>
          <a:solidFill>
            <a:srgbClr val="FFFFFF"/>
          </a:solidFill>
          <a:ln w="38100">
            <a:solidFill>
              <a:srgbClr val="404040"/>
            </a:solidFill>
          </a:ln>
        </p:spPr>
        <p:txBody>
          <a:bodyPr lIns="274320" rIns="274320" anchor="ctr" anchorCtr="1">
            <a:normAutofit/>
          </a:bodyPr>
          <a:lstStyle>
            <a:lvl1pPr>
              <a:defRPr sz="38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95194" y="4352465"/>
            <a:ext cx="6801612" cy="1265082"/>
          </a:xfrm>
        </p:spPr>
        <p:txBody>
          <a:bodyPr anchor="t" anchorCtr="1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IWPC All Boards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4548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1912" y="2638044"/>
            <a:ext cx="4271771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38315" y="2638044"/>
            <a:ext cx="4270247" cy="310198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/>
              <a:t>IWPC All Boards</a:t>
            </a:r>
            <a:endParaRPr lang="en-US" dirty="0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26389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343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3436" y="3143250"/>
            <a:ext cx="4270248" cy="25967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38316" y="3143250"/>
            <a:ext cx="4253484" cy="2596776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6338316" y="2313433"/>
            <a:ext cx="4270248" cy="704087"/>
          </a:xfrm>
        </p:spPr>
        <p:txBody>
          <a:bodyPr anchor="b" anchorCtr="1">
            <a:normAutofit/>
          </a:bodyPr>
          <a:lstStyle>
            <a:lvl1pPr marL="0" indent="0" algn="ctr">
              <a:buNone/>
              <a:defRPr sz="1900" b="0" cap="all" spc="100" baseline="0">
                <a:solidFill>
                  <a:schemeClr val="accent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IWPC All Boards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92550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/>
              <a:t>IWPC All Boards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76795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z="1050" dirty="0"/>
              <a:t>IWPC All Boards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165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4672" y="2243828"/>
            <a:ext cx="4486656" cy="1141497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rm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36080" y="804672"/>
            <a:ext cx="4815840" cy="5248656"/>
          </a:xfrm>
        </p:spPr>
        <p:txBody>
          <a:bodyPr>
            <a:normAutofit/>
          </a:bodyPr>
          <a:lstStyle>
            <a:lvl1pPr>
              <a:defRPr sz="19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600">
                <a:solidFill>
                  <a:schemeClr val="tx1"/>
                </a:solidFill>
              </a:defRPr>
            </a:lvl3pPr>
            <a:lvl4pPr>
              <a:defRPr sz="1600">
                <a:solidFill>
                  <a:schemeClr val="tx1"/>
                </a:solidFill>
              </a:defRPr>
            </a:lvl4pPr>
            <a:lvl5pPr>
              <a:defRPr sz="1600">
                <a:solidFill>
                  <a:schemeClr val="tx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6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29,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4672" y="6236208"/>
            <a:ext cx="5167503" cy="320040"/>
          </a:xfrm>
        </p:spPr>
        <p:txBody>
          <a:bodyPr/>
          <a:lstStyle>
            <a:lvl1pPr>
              <a:defRPr>
                <a:solidFill>
                  <a:srgbClr val="FFFFFF">
                    <a:alpha val="69804"/>
                  </a:srgbClr>
                </a:solidFill>
              </a:defRPr>
            </a:lvl1pPr>
          </a:lstStyle>
          <a:p>
            <a:r>
              <a:rPr lang="en-US"/>
              <a:t>IWPC All Boards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90404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0" y="0"/>
            <a:ext cx="609599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08523" y="2243828"/>
            <a:ext cx="4494998" cy="113464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anchor="ctr" anchorCtr="1">
            <a:noAutofit/>
          </a:bodyPr>
          <a:lstStyle>
            <a:lvl1pPr>
              <a:defRPr sz="2200">
                <a:solidFill>
                  <a:srgbClr val="262626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9" y="0"/>
            <a:ext cx="6102097" cy="6858000"/>
          </a:xfrm>
          <a:solidFill>
            <a:schemeClr val="bg1">
              <a:lumMod val="75000"/>
            </a:schemeClr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5568" y="3549918"/>
            <a:ext cx="3794760" cy="2194037"/>
          </a:xfrm>
        </p:spPr>
        <p:txBody>
          <a:bodyPr anchor="t" anchorCtr="1">
            <a:normAutofit/>
          </a:bodyPr>
          <a:lstStyle>
            <a:lvl1pPr marL="0" indent="0" algn="ctr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90000"/>
                  </a:srgbClr>
                </a:solidFill>
                <a:effectLst>
                  <a:outerShdw blurRad="50800" dist="38100" dir="2700000" algn="tl" rotWithShape="0">
                    <a:prstClr val="black">
                      <a:alpha val="43000"/>
                    </a:prstClr>
                  </a:outerShdw>
                </a:effectLst>
              </a:defRPr>
            </a:lvl1pPr>
          </a:lstStyle>
          <a:p>
            <a:r>
              <a:rPr lang="en-US"/>
              <a:t>May 29, 2025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808523" y="6236208"/>
            <a:ext cx="5103729" cy="320040"/>
          </a:xfrm>
        </p:spPr>
        <p:txBody>
          <a:bodyPr/>
          <a:lstStyle>
            <a:lvl1pPr>
              <a:defRPr>
                <a:solidFill>
                  <a:srgbClr val="FFFFFF">
                    <a:alpha val="70000"/>
                  </a:srgbClr>
                </a:solidFill>
              </a:defRPr>
            </a:lvl1pPr>
          </a:lstStyle>
          <a:p>
            <a:r>
              <a:rPr lang="en-US"/>
              <a:t>IWPC All Boards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8177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31136" y="146650"/>
            <a:ext cx="7729728" cy="971324"/>
          </a:xfrm>
          <a:prstGeom prst="rect">
            <a:avLst/>
          </a:prstGeom>
          <a:solidFill>
            <a:schemeClr val="bg1"/>
          </a:solidFill>
          <a:ln w="31750" cap="sq">
            <a:solidFill>
              <a:schemeClr val="tx1">
                <a:lumMod val="75000"/>
                <a:lumOff val="25000"/>
              </a:schemeClr>
            </a:solidFill>
            <a:miter lim="800000"/>
          </a:ln>
        </p:spPr>
        <p:txBody>
          <a:bodyPr vert="horz" lIns="182880" tIns="182880" rIns="182880" bIns="18288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3027" y="1344082"/>
            <a:ext cx="10110158" cy="465990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21429" y="6238816"/>
            <a:ext cx="2753746" cy="3239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/>
              <a:t>May 29, 2025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600200" y="6236208"/>
            <a:ext cx="5901189" cy="32004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alpha val="70000"/>
                  </a:schemeClr>
                </a:solidFill>
              </a:defRPr>
            </a:lvl1pPr>
          </a:lstStyle>
          <a:p>
            <a:r>
              <a:rPr lang="en-US" sz="1050" dirty="0"/>
              <a:t>IWPC All Boards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58922" y="6217920"/>
            <a:ext cx="365760" cy="365760"/>
          </a:xfrm>
          <a:prstGeom prst="ellipse">
            <a:avLst/>
          </a:prstGeom>
          <a:solidFill>
            <a:srgbClr val="1D1D1D">
              <a:alpha val="70000"/>
            </a:srgbClr>
          </a:solidFill>
        </p:spPr>
        <p:txBody>
          <a:bodyPr vert="horz" lIns="18288" tIns="45720" rIns="18288" bIns="45720" rtlCol="0" anchor="ctr">
            <a:noAutofit/>
          </a:bodyPr>
          <a:lstStyle>
            <a:lvl1pPr algn="ctr">
              <a:defRPr sz="1100" spc="0" baseline="0">
                <a:solidFill>
                  <a:srgbClr val="FFFFFF"/>
                </a:solidFill>
              </a:defRPr>
            </a:lvl1pPr>
          </a:lstStyle>
          <a:p>
            <a:fld id="{DE532BB9-60DE-40EA-B351-EB23C447F6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151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1" r:id="rId1"/>
    <p:sldLayoutId id="2147483752" r:id="rId2"/>
    <p:sldLayoutId id="2147483753" r:id="rId3"/>
    <p:sldLayoutId id="2147483754" r:id="rId4"/>
    <p:sldLayoutId id="2147483755" r:id="rId5"/>
    <p:sldLayoutId id="2147483756" r:id="rId6"/>
    <p:sldLayoutId id="2147483757" r:id="rId7"/>
    <p:sldLayoutId id="2147483758" r:id="rId8"/>
    <p:sldLayoutId id="2147483759" r:id="rId9"/>
    <p:sldLayoutId id="2147483760" r:id="rId10"/>
    <p:sldLayoutId id="2147483761" r:id="rId11"/>
  </p:sldLayoutIdLst>
  <p:hf hdr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2800" kern="1200" cap="all" spc="200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31286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84313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57350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882775" indent="-228600" algn="l" defTabSz="914400" rtl="0" eaLnBrk="1" latinLnBrk="0" hangingPunct="1">
        <a:lnSpc>
          <a:spcPct val="100000"/>
        </a:lnSpc>
        <a:spcBef>
          <a:spcPts val="1000"/>
        </a:spcBef>
        <a:buClr>
          <a:schemeClr val="accent2"/>
        </a:buClr>
        <a:buFont typeface="Arial" panose="020B0604020202020204" pitchFamily="34" charset="0"/>
        <a:buChar char="•"/>
        <a:defRPr sz="16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338611"/>
            <a:ext cx="12193288" cy="519390"/>
          </a:xfrm>
          <a:prstGeom prst="rect">
            <a:avLst/>
          </a:prstGeom>
          <a:solidFill>
            <a:srgbClr val="D6DEE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41"/>
            <a:ext cx="10972800" cy="571989"/>
          </a:xfrm>
          <a:prstGeom prst="rect">
            <a:avLst/>
          </a:prstGeom>
          <a:ln>
            <a:noFill/>
          </a:ln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180619"/>
            <a:ext cx="10972800" cy="494554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407568" y="6422257"/>
            <a:ext cx="2488733" cy="365125"/>
          </a:xfrm>
          <a:prstGeom prst="rect">
            <a:avLst/>
          </a:prstGeom>
          <a:noFill/>
        </p:spPr>
        <p:txBody>
          <a:bodyPr wrap="square" rtlCol="0" anchor="ctr">
            <a:noAutofit/>
          </a:bodyPr>
          <a:lstStyle/>
          <a:p>
            <a:pPr marL="0" marR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88D2D2-901D-4194-BBD8-A32A9AFEA555}" type="slidenum">
              <a:rPr lang="en-US" sz="1200" b="0" smtClean="0">
                <a:solidFill>
                  <a:srgbClr val="005CA7"/>
                </a:solidFill>
              </a:rPr>
              <a:pPr marL="0" marR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r>
              <a:rPr lang="en-US" sz="1200" b="0" dirty="0">
                <a:solidFill>
                  <a:srgbClr val="005CA7"/>
                </a:solidFill>
              </a:rPr>
              <a:t>    |    eelrussianauthority.org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A241EFB-F0E8-6932-B144-131796623588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904" y="6345074"/>
            <a:ext cx="1840727" cy="494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567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4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:a14="http://schemas.microsoft.com/office/drawing/2010/main" xmlns:a16="http://schemas.microsoft.com/office/drawing/2014/main" xmlns="">
      <p:transition spd="med">
        <p:fade/>
      </p:transition>
    </mc:Fallback>
  </mc:AlternateContent>
  <p:hf hdr="0" dt="0"/>
  <p:txStyles>
    <p:titleStyle>
      <a:lvl1pPr algn="l" defTabSz="457200" rtl="0" eaLnBrk="1" latinLnBrk="0" hangingPunct="1">
        <a:spcBef>
          <a:spcPct val="0"/>
        </a:spcBef>
        <a:buNone/>
        <a:defRPr sz="2800" kern="1200">
          <a:solidFill>
            <a:srgbClr val="0567A7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Clr>
          <a:srgbClr val="0567A7"/>
        </a:buClr>
        <a:buSzPct val="90000"/>
        <a:buFont typeface="Wingdings" panose="05000000000000000000" pitchFamily="2" charset="2"/>
        <a:buChar char="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Clr>
          <a:srgbClr val="0567A7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Clr>
          <a:srgbClr val="0567A7"/>
        </a:buClr>
        <a:buFont typeface="Wingdings" panose="05000000000000000000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Clr>
          <a:srgbClr val="0567A7"/>
        </a:buClr>
        <a:buFont typeface="Arial"/>
        <a:buChar char="–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Clr>
          <a:srgbClr val="0567A7"/>
        </a:buClr>
        <a:buFont typeface="Arial"/>
        <a:buChar char="»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F9B52-B07A-413C-B90A-180252251B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787900" y="1041400"/>
            <a:ext cx="5803900" cy="3238500"/>
          </a:xfrm>
        </p:spPr>
        <p:txBody>
          <a:bodyPr>
            <a:normAutofit/>
          </a:bodyPr>
          <a:lstStyle/>
          <a:p>
            <a:r>
              <a:rPr lang="en-US" dirty="0"/>
              <a:t>Mendocino County inland water and power commission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B7ABCA-C420-40EF-9B46-EDADB2C93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1</a:t>
            </a:fld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1AB731C2-B3DA-4A30-B601-B2E8B28B11D0}"/>
              </a:ext>
            </a:extLst>
          </p:cNvPr>
          <p:cNvSpPr txBox="1">
            <a:spLocks/>
          </p:cNvSpPr>
          <p:nvPr/>
        </p:nvSpPr>
        <p:spPr>
          <a:xfrm>
            <a:off x="1067318" y="4826000"/>
            <a:ext cx="9524482" cy="1395308"/>
          </a:xfrm>
          <a:prstGeom prst="rect">
            <a:avLst/>
          </a:prstGeom>
          <a:solidFill>
            <a:srgbClr val="FFFFFF"/>
          </a:solidFill>
          <a:ln w="38100" cap="sq">
            <a:solidFill>
              <a:srgbClr val="404040"/>
            </a:solidFill>
            <a:miter lim="800000"/>
          </a:ln>
        </p:spPr>
        <p:txBody>
          <a:bodyPr vert="horz" lIns="274320" tIns="182880" rIns="274320" bIns="182880" rtlCol="0" anchor="ctr" anchorCtr="1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800" kern="1200" cap="all" spc="200" baseline="0">
                <a:solidFill>
                  <a:srgbClr val="262626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Next Steps - storage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CED2A58-E710-4DCD-BCBD-437124D117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00" y="495300"/>
            <a:ext cx="4305300" cy="4305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88249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882A58-4D83-1284-B9C6-C4752F99D0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83300F-5B1A-C7CD-DB2F-24196EEEAB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27760" y="274320"/>
            <a:ext cx="5291327" cy="1438448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262626"/>
                </a:solidFill>
              </a:rPr>
              <a:t>Potter valley Conjunctive Use Alternatives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0DE6AD-0D72-40F9-DB14-B16AB5FF8F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6027" y="1863263"/>
            <a:ext cx="6901054" cy="4994737"/>
          </a:xfrm>
        </p:spPr>
        <p:txBody>
          <a:bodyPr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Supplemental groundwater pumping, potentially supplemented by managed aquifer recharge (MAR) by surface flooding.</a:t>
            </a:r>
          </a:p>
          <a:p>
            <a:r>
              <a:rPr lang="en-US" sz="2400" dirty="0">
                <a:solidFill>
                  <a:schemeClr val="tx1"/>
                </a:solidFill>
              </a:rPr>
              <a:t>Concept based on 124 wells disbursed throughout the valley; field work required to further refine locations and yields.</a:t>
            </a:r>
          </a:p>
          <a:p>
            <a:r>
              <a:rPr lang="en-US" sz="2400" dirty="0">
                <a:solidFill>
                  <a:schemeClr val="tx1"/>
                </a:solidFill>
              </a:rPr>
              <a:t>Potential yield of 3,500 acre-feet per year.</a:t>
            </a:r>
          </a:p>
          <a:p>
            <a:pPr marL="0" indent="0">
              <a:buNone/>
            </a:pPr>
            <a:endParaRPr lang="en-US" sz="2400" dirty="0">
              <a:solidFill>
                <a:schemeClr val="tx1"/>
              </a:solidFill>
            </a:endParaRPr>
          </a:p>
          <a:p>
            <a:r>
              <a:rPr lang="en-US" sz="2400" dirty="0">
                <a:solidFill>
                  <a:schemeClr val="tx1"/>
                </a:solidFill>
              </a:rPr>
              <a:t>Other conjunctive use projects should be explored in the Ukiah Valley and elsewhere.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B677C17-1B35-CBDC-E2A1-7B2F53E37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E532BB9-60DE-40EA-B351-EB23C447F6A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C378972-71EA-F9D1-CB86-C2965D64EF7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3291" y="601854"/>
            <a:ext cx="4182682" cy="53607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3009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84B6D-58EE-ABCF-00A3-22294390C7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4488AA-1214-B497-D504-73F0CA8AE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55062"/>
            <a:ext cx="7729728" cy="1188720"/>
          </a:xfrm>
        </p:spPr>
        <p:txBody>
          <a:bodyPr/>
          <a:lstStyle/>
          <a:p>
            <a:r>
              <a:rPr lang="en-US" dirty="0"/>
              <a:t>Conjunctive Use</a:t>
            </a:r>
            <a:br>
              <a:rPr lang="en-US" dirty="0"/>
            </a:br>
            <a:r>
              <a:rPr lang="en-US" dirty="0"/>
              <a:t>Potential Costs, Pros &amp;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DAB46E-70FC-1C36-8884-E059FA459D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1612" y="1700784"/>
            <a:ext cx="10198388" cy="5042915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Costs:</a:t>
            </a:r>
          </a:p>
          <a:p>
            <a:pPr lvl="1"/>
            <a:r>
              <a:rPr lang="en-US" sz="2400" dirty="0"/>
              <a:t>Preliminary capital estimate of $19M to $22M, plus costs of network piping for interconnection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Pros</a:t>
            </a:r>
          </a:p>
          <a:p>
            <a:pPr lvl="1"/>
            <a:r>
              <a:rPr lang="en-US" sz="2400" dirty="0"/>
              <a:t>Scalable, cheaper than some alternatives</a:t>
            </a:r>
          </a:p>
          <a:p>
            <a:pPr lvl="1"/>
            <a:r>
              <a:rPr lang="en-US" sz="2400" dirty="0"/>
              <a:t>Supplemental to Lake Mendocino, and on separate timeline than USACE work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Cons</a:t>
            </a:r>
          </a:p>
          <a:p>
            <a:pPr lvl="1"/>
            <a:r>
              <a:rPr lang="en-US" sz="2400" dirty="0"/>
              <a:t>Much additional work to prove out</a:t>
            </a:r>
          </a:p>
          <a:p>
            <a:pPr lvl="1"/>
            <a:r>
              <a:rPr lang="en-US" sz="2400" dirty="0"/>
              <a:t>Capacity unknown, but potentially limited to approximately 3,500 acre-feet per year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Next Steps &amp; Next Costs</a:t>
            </a:r>
          </a:p>
          <a:p>
            <a:pPr lvl="1"/>
            <a:r>
              <a:rPr lang="en-US" sz="2400" dirty="0"/>
              <a:t>Engage consultant for additional </a:t>
            </a:r>
            <a:r>
              <a:rPr lang="en-US" sz="2400" dirty="0" err="1"/>
              <a:t>geotech</a:t>
            </a:r>
            <a:r>
              <a:rPr lang="en-US" sz="2400" dirty="0"/>
              <a:t> &amp; test well work</a:t>
            </a:r>
          </a:p>
          <a:p>
            <a:pPr lvl="1"/>
            <a:r>
              <a:rPr lang="en-US" sz="2400" dirty="0"/>
              <a:t>First phase $500k, next phase $500K - $1000k</a:t>
            </a:r>
          </a:p>
          <a:p>
            <a:pPr lvl="1"/>
            <a:endParaRPr lang="en-US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68C01D-3D67-56B2-FEBC-83AD4636AB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32BB9-60DE-40EA-B351-EB23C447F6A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11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339292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A7AF2A-38E7-2E8A-8574-5870A7EC7E7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A6BD78D-2386-33BD-962D-B62B3068CB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449926"/>
            <a:ext cx="6116829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Potter valley Pump Back from Lake Mendocino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6B441C-5E80-3F68-39A1-F45AF58EE6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" y="1884219"/>
            <a:ext cx="6116829" cy="4017032"/>
          </a:xfrm>
        </p:spPr>
        <p:txBody>
          <a:bodyPr>
            <a:normAutofit lnSpcReduction="10000"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10+ mile pipeline, pump station in Lake Mendocino</a:t>
            </a:r>
          </a:p>
          <a:p>
            <a:r>
              <a:rPr lang="en-US" sz="3200" dirty="0">
                <a:solidFill>
                  <a:schemeClr val="tx1"/>
                </a:solidFill>
              </a:rPr>
              <a:t>Can be designed for 10,000 AF yr</a:t>
            </a:r>
          </a:p>
          <a:p>
            <a:r>
              <a:rPr lang="en-US" sz="3200" dirty="0">
                <a:solidFill>
                  <a:schemeClr val="tx1"/>
                </a:solidFill>
              </a:rPr>
              <a:t>Current Lake Mendocino storage is fully subscribed and used, so it will require Lake Mendocino storage expansion or negotiation of existing water rights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F57B89-D491-F21D-4281-369804B037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fld id="{DE532BB9-60DE-40EA-B351-EB23C447F6A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9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CE6E4B-5561-E728-D891-67F081E404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7811" y="449926"/>
            <a:ext cx="4022998" cy="4998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28536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6C7C0D6-9EFC-89B4-8BE4-0F67A706D2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92CEE1-17CA-1788-1477-7EB5FF4BD9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0010"/>
            <a:ext cx="7729728" cy="1188720"/>
          </a:xfrm>
        </p:spPr>
        <p:txBody>
          <a:bodyPr/>
          <a:lstStyle/>
          <a:p>
            <a:r>
              <a:rPr lang="en-US" dirty="0"/>
              <a:t>Pump Back from Lake Mendocino</a:t>
            </a:r>
            <a:br>
              <a:rPr lang="en-US" dirty="0"/>
            </a:br>
            <a:r>
              <a:rPr lang="en-US" dirty="0"/>
              <a:t>Potential Costs, Pros &amp;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23A15-CC36-BF82-16D1-DC4697BE803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88736" y="1599230"/>
            <a:ext cx="10512713" cy="5258770"/>
          </a:xfrm>
        </p:spPr>
        <p:txBody>
          <a:bodyPr>
            <a:normAutofit fontScale="92500" lnSpcReduction="20000"/>
          </a:bodyPr>
          <a:lstStyle/>
          <a:p>
            <a:r>
              <a:rPr lang="en-US" sz="3000" dirty="0"/>
              <a:t>Costs:</a:t>
            </a:r>
          </a:p>
          <a:p>
            <a:pPr lvl="1"/>
            <a:r>
              <a:rPr lang="en-US" sz="2600" dirty="0"/>
              <a:t>Preliminary capital estimate of $100M+</a:t>
            </a:r>
          </a:p>
          <a:p>
            <a:pPr>
              <a:spcBef>
                <a:spcPts val="1800"/>
              </a:spcBef>
            </a:pPr>
            <a:r>
              <a:rPr lang="en-US" sz="3000" dirty="0"/>
              <a:t>Pros</a:t>
            </a:r>
          </a:p>
          <a:p>
            <a:pPr lvl="1"/>
            <a:r>
              <a:rPr lang="en-US" sz="2600" dirty="0"/>
              <a:t>Can meet full demand</a:t>
            </a:r>
          </a:p>
          <a:p>
            <a:pPr>
              <a:spcBef>
                <a:spcPts val="1800"/>
              </a:spcBef>
            </a:pPr>
            <a:r>
              <a:rPr lang="en-US" sz="3000" dirty="0"/>
              <a:t>Cons</a:t>
            </a:r>
          </a:p>
          <a:p>
            <a:pPr lvl="1"/>
            <a:r>
              <a:rPr lang="en-US" sz="2600" dirty="0"/>
              <a:t>More potential if Lake Mendocino is expanded; far less potential if not</a:t>
            </a:r>
          </a:p>
          <a:p>
            <a:pPr lvl="1"/>
            <a:r>
              <a:rPr lang="en-US" sz="2600" dirty="0"/>
              <a:t>Utilizes Lake Mendocino:  Water rights issues (Lake Mendocino fully subscribed now)</a:t>
            </a:r>
          </a:p>
          <a:p>
            <a:pPr>
              <a:spcBef>
                <a:spcPts val="1800"/>
              </a:spcBef>
            </a:pPr>
            <a:r>
              <a:rPr lang="en-US" sz="3000" dirty="0"/>
              <a:t>Next Steps &amp; Next Costs</a:t>
            </a:r>
          </a:p>
          <a:p>
            <a:pPr lvl="1"/>
            <a:r>
              <a:rPr lang="en-US" sz="2600" dirty="0"/>
              <a:t>Engage consultant for next level of design</a:t>
            </a:r>
          </a:p>
          <a:p>
            <a:pPr lvl="1"/>
            <a:r>
              <a:rPr lang="en-US" sz="2600" dirty="0"/>
              <a:t>First phase $600k - $1000k, next phase $1000k</a:t>
            </a:r>
          </a:p>
          <a:p>
            <a:pPr lvl="1"/>
            <a:endParaRPr lang="en-US" sz="28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466CC6-04F2-2331-F863-2117E74C88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32BB9-60DE-40EA-B351-EB23C447F6A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7788579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B6AD95-DDAE-070A-DAAB-E266F58073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EDE6AA-6EE1-D2EB-4695-E51A143062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74320"/>
            <a:ext cx="7729728" cy="1143000"/>
          </a:xfrm>
        </p:spPr>
        <p:txBody>
          <a:bodyPr>
            <a:normAutofit/>
          </a:bodyPr>
          <a:lstStyle/>
          <a:p>
            <a:r>
              <a:rPr lang="en-US" dirty="0"/>
              <a:t>NEXT STEPs: Storage Alternatives Formulation and ranking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9052D-9E8D-90FA-9BCC-D54408DA1D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61288" y="1655064"/>
            <a:ext cx="9963394" cy="4928616"/>
          </a:xfrm>
        </p:spPr>
        <p:txBody>
          <a:bodyPr>
            <a:normAutofit/>
          </a:bodyPr>
          <a:lstStyle/>
          <a:p>
            <a:r>
              <a:rPr lang="en-US" sz="2800" dirty="0"/>
              <a:t>As described, additional investigation is needed for all alternatives</a:t>
            </a:r>
          </a:p>
          <a:p>
            <a:r>
              <a:rPr lang="en-US" sz="2800" dirty="0"/>
              <a:t>Time and funding are limited, so ranking and prioritization are needed</a:t>
            </a:r>
          </a:p>
          <a:p>
            <a:r>
              <a:rPr lang="en-US" sz="2800" dirty="0"/>
              <a:t>A viable path forward might include tiers:</a:t>
            </a:r>
          </a:p>
          <a:p>
            <a:pPr marL="742950" lvl="1" indent="-514350">
              <a:buClrTx/>
              <a:buFont typeface="+mj-lt"/>
              <a:buAutoNum type="arabicPeriod"/>
            </a:pPr>
            <a:r>
              <a:rPr lang="en-US" sz="2800" dirty="0"/>
              <a:t>Best apparent potential (cost/benefit), fund and proceed now with additional investigation</a:t>
            </a:r>
          </a:p>
          <a:p>
            <a:pPr marL="742950" lvl="1" indent="-514350">
              <a:buClrTx/>
              <a:buFont typeface="+mj-lt"/>
              <a:buAutoNum type="arabicPeriod"/>
            </a:pPr>
            <a:r>
              <a:rPr lang="en-US" sz="2800" dirty="0"/>
              <a:t>Some potential, fund and proceed when funds are available</a:t>
            </a:r>
          </a:p>
          <a:p>
            <a:pPr marL="742950" lvl="1" indent="-514350">
              <a:buClrTx/>
              <a:buFont typeface="+mj-lt"/>
              <a:buAutoNum type="arabicPeriod"/>
            </a:pPr>
            <a:r>
              <a:rPr lang="en-US" sz="2800"/>
              <a:t>Low potential, no </a:t>
            </a:r>
            <a:r>
              <a:rPr lang="en-US" sz="2800" dirty="0"/>
              <a:t>further investigation deemed worthy at this time, put on the shelf</a:t>
            </a:r>
          </a:p>
          <a:p>
            <a:pPr marL="742950" lvl="1" indent="-514350">
              <a:buFont typeface="+mj-lt"/>
              <a:buAutoNum type="arabicPeriod"/>
            </a:pPr>
            <a:endParaRPr lang="en-US" sz="26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D449A5-2956-E3B6-31B6-1ABB13CFBC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E532BB9-60DE-40EA-B351-EB23C447F6A7}" type="slidenum">
              <a:rPr kumimoji="0" lang="en-US" sz="11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Gill Sans MT" panose="020B0502020104020203"/>
                <a:ea typeface="+mn-ea"/>
                <a:cs typeface="+mn-cs"/>
              </a:rPr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en-US" sz="11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30116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7F307E-A850-33C0-BDC5-6AE3070086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1D89C-2445-C481-9241-7BAB4A8A32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33272" y="188259"/>
            <a:ext cx="10177272" cy="1311357"/>
          </a:xfrm>
        </p:spPr>
        <p:txBody>
          <a:bodyPr>
            <a:normAutofit/>
          </a:bodyPr>
          <a:lstStyle/>
          <a:p>
            <a:r>
              <a:rPr lang="en-US" dirty="0"/>
              <a:t>Options under consideration for additional storage in the Russian River watershed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B0E04ED-CD76-F4F5-EC33-CBA35F0CEFE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8090" y="1655065"/>
            <a:ext cx="10992464" cy="5103168"/>
          </a:xfrm>
        </p:spPr>
        <p:txBody>
          <a:bodyPr>
            <a:normAutofit/>
          </a:bodyPr>
          <a:lstStyle/>
          <a:p>
            <a:r>
              <a:rPr lang="en-US" sz="2800" dirty="0"/>
              <a:t>USACE study of Lake Mendocino (with potential pipeline for delivery to Potter Valley) – </a:t>
            </a:r>
            <a:r>
              <a:rPr lang="en-US" sz="3200" dirty="0">
                <a:solidFill>
                  <a:srgbClr val="0070C0"/>
                </a:solidFill>
              </a:rPr>
              <a:t>being studied</a:t>
            </a:r>
          </a:p>
          <a:p>
            <a:r>
              <a:rPr lang="en-US" sz="3200" dirty="0"/>
              <a:t>Tributary storage </a:t>
            </a:r>
            <a:r>
              <a:rPr lang="en-US" sz="3200" dirty="0">
                <a:solidFill>
                  <a:srgbClr val="0070C0"/>
                </a:solidFill>
              </a:rPr>
              <a:t>– concept study completed</a:t>
            </a:r>
          </a:p>
          <a:p>
            <a:r>
              <a:rPr lang="en-US" sz="3200" dirty="0"/>
              <a:t>Lower Valley on-stream storage</a:t>
            </a:r>
            <a:r>
              <a:rPr lang="en-US" sz="3200" dirty="0">
                <a:solidFill>
                  <a:srgbClr val="C00000"/>
                </a:solidFill>
              </a:rPr>
              <a:t> </a:t>
            </a:r>
            <a:r>
              <a:rPr lang="en-US" sz="3200" dirty="0">
                <a:solidFill>
                  <a:srgbClr val="0070C0"/>
                </a:solidFill>
              </a:rPr>
              <a:t>– concept study completed</a:t>
            </a:r>
          </a:p>
          <a:p>
            <a:r>
              <a:rPr lang="en-US" sz="3200" dirty="0"/>
              <a:t>In-valley pond storage </a:t>
            </a:r>
            <a:r>
              <a:rPr lang="en-US" sz="3200" dirty="0">
                <a:solidFill>
                  <a:srgbClr val="0070C0"/>
                </a:solidFill>
              </a:rPr>
              <a:t>– concept study completed</a:t>
            </a:r>
          </a:p>
          <a:p>
            <a:r>
              <a:rPr lang="en-US" sz="3200" dirty="0"/>
              <a:t>Conjunctive use </a:t>
            </a:r>
            <a:r>
              <a:rPr lang="en-US" sz="3200" dirty="0">
                <a:solidFill>
                  <a:srgbClr val="0070C0"/>
                </a:solidFill>
              </a:rPr>
              <a:t>– concept study completed</a:t>
            </a:r>
          </a:p>
          <a:p>
            <a:r>
              <a:rPr lang="en-US" sz="3200" dirty="0"/>
              <a:t>Pump back from Lake Mendocino </a:t>
            </a:r>
            <a:r>
              <a:rPr lang="en-US" sz="3200" dirty="0">
                <a:solidFill>
                  <a:srgbClr val="0070C0"/>
                </a:solidFill>
              </a:rPr>
              <a:t>– concept study completed</a:t>
            </a:r>
          </a:p>
          <a:p>
            <a:pPr lvl="1"/>
            <a:r>
              <a:rPr lang="en-US" sz="2800" i="1" u="sng" dirty="0">
                <a:solidFill>
                  <a:srgbClr val="0070C0"/>
                </a:solidFill>
              </a:rPr>
              <a:t>Note: Costs associated with “concept studies” are typically -50%/+100% </a:t>
            </a:r>
            <a:endParaRPr lang="en-US" sz="3000" i="1" u="sng" dirty="0">
              <a:solidFill>
                <a:srgbClr val="0070C0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41BFD4-5021-422F-FA74-2A6CEDA2F3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77387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5E7C3F-05E1-AD25-50C9-62738551CC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8113" y="114894"/>
            <a:ext cx="7729728" cy="1188720"/>
          </a:xfrm>
        </p:spPr>
        <p:txBody>
          <a:bodyPr/>
          <a:lstStyle/>
          <a:p>
            <a:r>
              <a:rPr lang="en-US" dirty="0"/>
              <a:t>USACE Storage Project </a:t>
            </a:r>
            <a:br>
              <a:rPr lang="en-US" dirty="0"/>
            </a:br>
            <a:r>
              <a:rPr lang="en-US" dirty="0"/>
              <a:t>Pros and </a:t>
            </a:r>
            <a:r>
              <a:rPr lang="en-US" dirty="0" err="1"/>
              <a:t>COns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7393A4-0DE5-16AC-A943-C3DFF52FEE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96696" y="1389888"/>
            <a:ext cx="9762226" cy="5193792"/>
          </a:xfrm>
        </p:spPr>
        <p:txBody>
          <a:bodyPr>
            <a:normAutofit fontScale="70000" lnSpcReduction="20000"/>
          </a:bodyPr>
          <a:lstStyle/>
          <a:p>
            <a:r>
              <a:rPr lang="en-US" sz="3600" dirty="0"/>
              <a:t>Pros:</a:t>
            </a:r>
          </a:p>
          <a:p>
            <a:pPr lvl="1"/>
            <a:r>
              <a:rPr lang="en-US" sz="3200" dirty="0"/>
              <a:t>Federal nexus, if identified, could bring federal funding participation</a:t>
            </a:r>
          </a:p>
          <a:p>
            <a:pPr lvl="1"/>
            <a:r>
              <a:rPr lang="en-US" sz="3200" dirty="0"/>
              <a:t>Could be a large project, plenty of storage for users downstream of Lake Mendocino</a:t>
            </a:r>
          </a:p>
          <a:p>
            <a:pPr>
              <a:spcBef>
                <a:spcPts val="1800"/>
              </a:spcBef>
            </a:pPr>
            <a:r>
              <a:rPr lang="en-US" sz="3600" dirty="0"/>
              <a:t>Cons:</a:t>
            </a:r>
          </a:p>
          <a:p>
            <a:pPr lvl="1"/>
            <a:r>
              <a:rPr lang="en-US" sz="3200" dirty="0"/>
              <a:t>Modest to no local control of timing of study </a:t>
            </a:r>
          </a:p>
          <a:p>
            <a:pPr lvl="1"/>
            <a:r>
              <a:rPr lang="en-US" sz="3200" dirty="0"/>
              <a:t>Expensive to study, estimated local share $4M in 4 years</a:t>
            </a:r>
          </a:p>
          <a:p>
            <a:pPr lvl="1"/>
            <a:r>
              <a:rPr lang="en-US" sz="3200" dirty="0"/>
              <a:t>No guarantee of identifying a project</a:t>
            </a:r>
          </a:p>
          <a:p>
            <a:pPr lvl="1"/>
            <a:r>
              <a:rPr lang="en-US" sz="3200" dirty="0"/>
              <a:t>Currently on hold due to lack of federal prioritization, restart timing uncertain</a:t>
            </a:r>
          </a:p>
          <a:p>
            <a:pPr>
              <a:spcBef>
                <a:spcPts val="1800"/>
              </a:spcBef>
            </a:pPr>
            <a:r>
              <a:rPr lang="en-US" sz="3600" dirty="0"/>
              <a:t>Next Steps &amp; Next Costs</a:t>
            </a:r>
          </a:p>
          <a:p>
            <a:pPr lvl="1"/>
            <a:r>
              <a:rPr lang="en-US" sz="3200" dirty="0"/>
              <a:t>Press for federal engagement</a:t>
            </a:r>
          </a:p>
          <a:p>
            <a:pPr lvl="1"/>
            <a:r>
              <a:rPr lang="en-US" sz="3200" dirty="0"/>
              <a:t>$4M over 4-5 years</a:t>
            </a:r>
          </a:p>
          <a:p>
            <a:pPr lvl="1"/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8A5518E-BC35-4C4A-6370-44A985BD35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06503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9F28E8-392F-097D-E4BA-1A4721864F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4671" y="187578"/>
            <a:ext cx="5291327" cy="927036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Tributary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80B9FBB-397B-94EA-A836-5CE0BB0D76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1" y="1348292"/>
            <a:ext cx="5285791" cy="4161415"/>
          </a:xfrm>
        </p:spPr>
        <p:txBody>
          <a:bodyPr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7  major tributaries evaluated, largest three were selected</a:t>
            </a:r>
          </a:p>
          <a:p>
            <a:r>
              <a:rPr lang="en-US" sz="2000" dirty="0">
                <a:solidFill>
                  <a:schemeClr val="tx1"/>
                </a:solidFill>
              </a:rPr>
              <a:t>Each simulation utilized historical hydrologic conditions between 1911 and 2022 and annual water supply demands on the order of 6,000 acre-feet in Potter Valley typically occurring between March through October each year.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0494F134-420C-47DE-FDD1-6B9A5380FE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67600" y="442300"/>
            <a:ext cx="4084320" cy="5338980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22A4A9C-CBC4-AE94-5964-71FD3614B5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E532BB9-60DE-40EA-B351-EB23C447F6A7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4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D8D24C6-7348-16AC-82CF-219BBB4BCD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" y="3808602"/>
            <a:ext cx="6342756" cy="2416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1822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CFE666-4DA4-90BC-749A-D9280ECD1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114300"/>
            <a:ext cx="7729728" cy="1188720"/>
          </a:xfrm>
        </p:spPr>
        <p:txBody>
          <a:bodyPr/>
          <a:lstStyle/>
          <a:p>
            <a:r>
              <a:rPr lang="en-US" dirty="0"/>
              <a:t>Tributary Storage </a:t>
            </a:r>
            <a:br>
              <a:rPr lang="en-US" dirty="0"/>
            </a:br>
            <a:r>
              <a:rPr lang="en-US" dirty="0"/>
              <a:t>Potential Costs, Pros &amp;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E5BB84-F8F8-3D63-5F62-BC5BE4619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318" y="1490473"/>
            <a:ext cx="10829407" cy="5253228"/>
          </a:xfrm>
        </p:spPr>
        <p:txBody>
          <a:bodyPr>
            <a:normAutofit fontScale="85000" lnSpcReduction="20000"/>
          </a:bodyPr>
          <a:lstStyle/>
          <a:p>
            <a:r>
              <a:rPr lang="en-US" sz="2800" dirty="0"/>
              <a:t>Costs:</a:t>
            </a:r>
          </a:p>
          <a:p>
            <a:pPr lvl="1"/>
            <a:r>
              <a:rPr lang="en-US" sz="2400" dirty="0"/>
              <a:t>Preliminary capital estimate of $125M to $250M, plus costs of piping for fill and distribution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Pros</a:t>
            </a:r>
          </a:p>
          <a:p>
            <a:pPr lvl="1"/>
            <a:r>
              <a:rPr lang="en-US" sz="2400" dirty="0"/>
              <a:t>Potential for pressure fill from NERF, then gravity delivery to downstream</a:t>
            </a:r>
          </a:p>
          <a:p>
            <a:pPr lvl="1"/>
            <a:r>
              <a:rPr lang="en-US" sz="2400" dirty="0"/>
              <a:t>Could be larger than PVID needs, so this would provide potential regional storage</a:t>
            </a:r>
          </a:p>
          <a:p>
            <a:pPr lvl="1"/>
            <a:r>
              <a:rPr lang="en-US" sz="2400" dirty="0"/>
              <a:t>Supplemental to Lake Mendocino study, and on separate timeline than USACE work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Cons</a:t>
            </a:r>
          </a:p>
          <a:p>
            <a:pPr lvl="1"/>
            <a:r>
              <a:rPr lang="en-US" sz="2400" dirty="0"/>
              <a:t>Likely expensive on an acre-foot basis</a:t>
            </a:r>
          </a:p>
          <a:p>
            <a:pPr lvl="1"/>
            <a:r>
              <a:rPr lang="en-US" sz="2400" dirty="0"/>
              <a:t>Complex to permit and potential water rights issues</a:t>
            </a:r>
          </a:p>
          <a:p>
            <a:pPr>
              <a:spcBef>
                <a:spcPts val="1800"/>
              </a:spcBef>
            </a:pPr>
            <a:r>
              <a:rPr lang="en-US" sz="2800" dirty="0"/>
              <a:t>Next Steps &amp; Next Costs</a:t>
            </a:r>
          </a:p>
          <a:p>
            <a:pPr lvl="1"/>
            <a:r>
              <a:rPr lang="en-US" sz="2400" dirty="0"/>
              <a:t>Engage engineering consultant for advanced studies</a:t>
            </a:r>
          </a:p>
          <a:p>
            <a:pPr lvl="1"/>
            <a:r>
              <a:rPr lang="en-US" sz="2400" dirty="0"/>
              <a:t>First phase $500k, next phase $500k - $1000k</a:t>
            </a:r>
          </a:p>
          <a:p>
            <a:pPr lvl="1"/>
            <a:endParaRPr lang="en-US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596642-5745-B46A-ABB6-B273FC4495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66773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7B2A8B-3C84-470D-A89E-E8CCBD299F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58312C-F14A-CB4D-6815-D6128EB494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492" y="376589"/>
            <a:ext cx="4475892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Lower Valley </a:t>
            </a:r>
            <a:br>
              <a:rPr lang="en-US" dirty="0">
                <a:solidFill>
                  <a:srgbClr val="262626"/>
                </a:solidFill>
              </a:rPr>
            </a:br>
            <a:r>
              <a:rPr lang="en-US" dirty="0">
                <a:solidFill>
                  <a:srgbClr val="262626"/>
                </a:solidFill>
              </a:rPr>
              <a:t>On-Stream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BF2625-9292-A420-2718-CFE23A1B48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953491"/>
            <a:ext cx="4475892" cy="3947759"/>
          </a:xfrm>
        </p:spPr>
        <p:txBody>
          <a:bodyPr>
            <a:normAutofit/>
          </a:bodyPr>
          <a:lstStyle/>
          <a:p>
            <a:pPr>
              <a:buClr>
                <a:schemeClr val="bg1"/>
              </a:buClr>
            </a:pPr>
            <a:r>
              <a:rPr lang="en-US" sz="4000" dirty="0">
                <a:solidFill>
                  <a:schemeClr val="tx1"/>
                </a:solidFill>
              </a:rPr>
              <a:t>Jacobs evaluated 20, 30, and 40 ft dam heights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A7908BA-2324-85C6-5250-90AEF6F30A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5116" y="274319"/>
            <a:ext cx="4475892" cy="583178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FD45FF-D00A-FCE5-7655-B415E2E4C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E532BB9-60DE-40EA-B351-EB23C447F6A7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6</a:t>
            </a:fld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F7F1C68-87E8-EDFF-8615-4DD5767F2D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634" y="4005743"/>
            <a:ext cx="6565608" cy="1526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8419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215021-AC5F-5C1D-BA77-464B0324F5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572D2-67C5-AA9B-4A1B-1050DA2021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82494"/>
            <a:ext cx="7729728" cy="1188720"/>
          </a:xfrm>
        </p:spPr>
        <p:txBody>
          <a:bodyPr/>
          <a:lstStyle/>
          <a:p>
            <a:r>
              <a:rPr lang="en-US" dirty="0">
                <a:solidFill>
                  <a:srgbClr val="262626"/>
                </a:solidFill>
              </a:rPr>
              <a:t>Lower Valley On-Stream Storage Potential </a:t>
            </a:r>
            <a:r>
              <a:rPr lang="en-US" dirty="0"/>
              <a:t>Costs, Pros &amp;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2C3A964-F86C-6D32-8051-6AC801276A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52144" y="1673352"/>
            <a:ext cx="9972538" cy="4984623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Costs:</a:t>
            </a:r>
          </a:p>
          <a:p>
            <a:pPr lvl="1"/>
            <a:r>
              <a:rPr lang="en-US" sz="2000" dirty="0"/>
              <a:t>Preliminary capital estimate of $115M to $220M, plus cost of pressure distribution upstream of dam</a:t>
            </a:r>
          </a:p>
          <a:p>
            <a:pPr>
              <a:spcBef>
                <a:spcPts val="1800"/>
              </a:spcBef>
            </a:pPr>
            <a:r>
              <a:rPr lang="en-US" sz="2400" dirty="0"/>
              <a:t>Pros</a:t>
            </a:r>
          </a:p>
          <a:p>
            <a:pPr lvl="1"/>
            <a:r>
              <a:rPr lang="en-US" sz="2000" dirty="0"/>
              <a:t>Gravity fill, including NERF and in-valley runoff sources</a:t>
            </a:r>
          </a:p>
          <a:p>
            <a:pPr lvl="1"/>
            <a:r>
              <a:rPr lang="en-US" sz="2000" dirty="0"/>
              <a:t>Could be larger than PVID needs, so could potentially provide regional storage for other downstream users</a:t>
            </a:r>
          </a:p>
          <a:p>
            <a:pPr lvl="1"/>
            <a:r>
              <a:rPr lang="en-US" sz="2000" dirty="0"/>
              <a:t>Supplemental to Lake Mendocino, and on separate timeline than USACE work</a:t>
            </a:r>
          </a:p>
          <a:p>
            <a:pPr>
              <a:spcBef>
                <a:spcPts val="1800"/>
              </a:spcBef>
            </a:pPr>
            <a:r>
              <a:rPr lang="en-US" sz="2400" dirty="0"/>
              <a:t>Cons</a:t>
            </a:r>
          </a:p>
          <a:p>
            <a:pPr lvl="1"/>
            <a:r>
              <a:rPr lang="en-US" sz="2000" dirty="0"/>
              <a:t>Likely expensive on a per acre-foot basis</a:t>
            </a:r>
          </a:p>
          <a:p>
            <a:pPr lvl="1"/>
            <a:r>
              <a:rPr lang="en-US" sz="2000" dirty="0"/>
              <a:t>Complex to permit; land taking; potential water rights issues; potential water quality concerns</a:t>
            </a:r>
          </a:p>
          <a:p>
            <a:pPr>
              <a:spcBef>
                <a:spcPts val="1800"/>
              </a:spcBef>
            </a:pPr>
            <a:r>
              <a:rPr lang="en-US" sz="2400" dirty="0"/>
              <a:t>Next Steps &amp; Next Costs</a:t>
            </a:r>
          </a:p>
          <a:p>
            <a:pPr lvl="1"/>
            <a:r>
              <a:rPr lang="en-US" sz="2000" dirty="0"/>
              <a:t>Engage engineering consultant for advanced studies</a:t>
            </a:r>
          </a:p>
          <a:p>
            <a:pPr lvl="1"/>
            <a:r>
              <a:rPr lang="en-US" sz="2000" dirty="0"/>
              <a:t>First phase $500k, next phase $500k - $1000k</a:t>
            </a:r>
          </a:p>
          <a:p>
            <a:pPr lvl="1"/>
            <a:endParaRPr lang="en-US" sz="20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D0A15B-18E6-53D4-51D8-288A156AE9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1587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B33FB8-111E-13B6-5024-CBA2B94196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314ADA-3BE5-B109-B1A6-F7E0C11EFA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8940" y="443865"/>
            <a:ext cx="4475892" cy="1188720"/>
          </a:xfrm>
          <a:solidFill>
            <a:srgbClr val="FFFFFF"/>
          </a:solidFill>
          <a:ln>
            <a:solidFill>
              <a:srgbClr val="404040"/>
            </a:solidFill>
          </a:ln>
        </p:spPr>
        <p:txBody>
          <a:bodyPr vert="horz" lIns="274320" tIns="182880" rIns="274320" bIns="182880" rtlCol="0" anchorCtr="1">
            <a:normAutofit/>
          </a:bodyPr>
          <a:lstStyle/>
          <a:p>
            <a:r>
              <a:rPr lang="en-US" dirty="0">
                <a:solidFill>
                  <a:srgbClr val="262626"/>
                </a:solidFill>
              </a:rPr>
              <a:t>Potter Valley Pond Storage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18E2AF-E2BC-1D00-0D70-FD943867BE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4672" y="1985818"/>
            <a:ext cx="5964428" cy="4552142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sz="2400" dirty="0">
                <a:solidFill>
                  <a:schemeClr val="tx1"/>
                </a:solidFill>
              </a:rPr>
              <a:t>Expand existing surface pond network</a:t>
            </a:r>
          </a:p>
          <a:p>
            <a:r>
              <a:rPr lang="en-US" sz="2400" dirty="0">
                <a:solidFill>
                  <a:schemeClr val="tx1"/>
                </a:solidFill>
              </a:rPr>
              <a:t>Assumes 5,000 AF of pond storage, 10 ft berm and 8 ft storage</a:t>
            </a:r>
          </a:p>
          <a:p>
            <a:r>
              <a:rPr lang="en-US" sz="2400" dirty="0">
                <a:solidFill>
                  <a:schemeClr val="tx1"/>
                </a:solidFill>
              </a:rPr>
              <a:t>625 total acres required; current ponds total 125 acres </a:t>
            </a:r>
          </a:p>
          <a:p>
            <a:r>
              <a:rPr lang="en-US" sz="2400" dirty="0">
                <a:solidFill>
                  <a:schemeClr val="tx1"/>
                </a:solidFill>
              </a:rPr>
              <a:t>Either smaller disbursed ponds throughout valley, or centralized ponds</a:t>
            </a:r>
          </a:p>
          <a:p>
            <a:r>
              <a:rPr lang="en-US" sz="2400" dirty="0">
                <a:solidFill>
                  <a:schemeClr val="tx1"/>
                </a:solidFill>
              </a:rPr>
              <a:t>Ponds at head of valley (near NERF outlet works) could provide gravity flow throughout valley</a:t>
            </a:r>
          </a:p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  <a:p>
            <a:pPr>
              <a:buClr>
                <a:schemeClr val="bg1"/>
              </a:buClr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7E42DB-1E40-70D4-1E47-64D6598859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758922" y="6217920"/>
            <a:ext cx="365760" cy="365760"/>
          </a:xfrm>
        </p:spPr>
        <p:txBody>
          <a:bodyPr vert="horz" lIns="18288" tIns="45720" rIns="18288" bIns="45720" rtlCol="0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fld id="{DE532BB9-60DE-40EA-B351-EB23C447F6A7}" type="slidenum">
              <a:rPr lang="en-US" smtClean="0"/>
              <a:pPr>
                <a:lnSpc>
                  <a:spcPct val="90000"/>
                </a:lnSpc>
                <a:spcAft>
                  <a:spcPts val="600"/>
                </a:spcAft>
              </a:pPr>
              <a:t>8</a:t>
            </a:fld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02856895-E977-38E2-18AC-32107D1053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0246" y="806357"/>
            <a:ext cx="3736111" cy="494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291769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E8F0-8C1A-DD5F-E068-618E0FD932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5E71CB-51A0-15C5-B2BB-FB805BFA5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31136" y="229535"/>
            <a:ext cx="7729728" cy="1188720"/>
          </a:xfrm>
        </p:spPr>
        <p:txBody>
          <a:bodyPr/>
          <a:lstStyle/>
          <a:p>
            <a:r>
              <a:rPr lang="en-US" dirty="0">
                <a:solidFill>
                  <a:srgbClr val="262626"/>
                </a:solidFill>
              </a:rPr>
              <a:t>Potter Valley Pond Storage </a:t>
            </a:r>
            <a:br>
              <a:rPr lang="en-US" dirty="0">
                <a:solidFill>
                  <a:srgbClr val="262626"/>
                </a:solidFill>
              </a:rPr>
            </a:br>
            <a:r>
              <a:rPr lang="en-US" dirty="0">
                <a:solidFill>
                  <a:srgbClr val="262626"/>
                </a:solidFill>
              </a:rPr>
              <a:t>Potential </a:t>
            </a:r>
            <a:r>
              <a:rPr lang="en-US" dirty="0"/>
              <a:t>Costs, Pros &amp; Cons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85A63D-18A3-8920-12EF-71A74ACF4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7318" y="1562970"/>
            <a:ext cx="10457931" cy="5344495"/>
          </a:xfrm>
        </p:spPr>
        <p:txBody>
          <a:bodyPr>
            <a:normAutofit fontScale="92500" lnSpcReduction="10000"/>
          </a:bodyPr>
          <a:lstStyle/>
          <a:p>
            <a:r>
              <a:rPr lang="en-US" sz="2200" dirty="0"/>
              <a:t>Costs:</a:t>
            </a:r>
          </a:p>
          <a:p>
            <a:pPr lvl="1"/>
            <a:r>
              <a:rPr lang="en-US" sz="1900" dirty="0"/>
              <a:t>Preliminary capital estimate of $15M to $28M, plus cost of distribution system(s) for fill and drain </a:t>
            </a:r>
          </a:p>
          <a:p>
            <a:pPr>
              <a:spcBef>
                <a:spcPts val="1800"/>
              </a:spcBef>
            </a:pPr>
            <a:r>
              <a:rPr lang="en-US" sz="2200" dirty="0"/>
              <a:t>Pros</a:t>
            </a:r>
          </a:p>
          <a:p>
            <a:pPr lvl="1"/>
            <a:r>
              <a:rPr lang="en-US" sz="1900" dirty="0"/>
              <a:t>Scalable and potentially lower cost alternative than others</a:t>
            </a:r>
          </a:p>
          <a:p>
            <a:pPr lvl="1"/>
            <a:r>
              <a:rPr lang="en-US" sz="1900" dirty="0"/>
              <a:t>Could be sized for PVID needs only, or PVID plus other downstream needs</a:t>
            </a:r>
          </a:p>
          <a:p>
            <a:pPr lvl="1"/>
            <a:r>
              <a:rPr lang="en-US" sz="1900" dirty="0"/>
              <a:t>Supplemental to Lake Mendocino, and on separate timeline than USACE work</a:t>
            </a:r>
          </a:p>
          <a:p>
            <a:pPr lvl="1"/>
            <a:r>
              <a:rPr lang="en-US" sz="1900" dirty="0"/>
              <a:t>Could be developed centralized/collective, or disbursed/individual</a:t>
            </a:r>
          </a:p>
          <a:p>
            <a:pPr>
              <a:spcBef>
                <a:spcPts val="1800"/>
              </a:spcBef>
            </a:pPr>
            <a:r>
              <a:rPr lang="en-US" sz="2200" dirty="0"/>
              <a:t>Cons</a:t>
            </a:r>
          </a:p>
          <a:p>
            <a:pPr lvl="1"/>
            <a:r>
              <a:rPr lang="en-US" sz="1900" dirty="0"/>
              <a:t>Land utilization issues, both footprint and suitability (permeability)</a:t>
            </a:r>
          </a:p>
          <a:p>
            <a:pPr lvl="1"/>
            <a:r>
              <a:rPr lang="en-US" sz="1900" dirty="0"/>
              <a:t>How to manage for broad benefit</a:t>
            </a:r>
          </a:p>
          <a:p>
            <a:pPr>
              <a:spcBef>
                <a:spcPts val="1800"/>
              </a:spcBef>
            </a:pPr>
            <a:r>
              <a:rPr lang="en-US" sz="2200" dirty="0"/>
              <a:t>Next Steps &amp; Next Costs</a:t>
            </a:r>
          </a:p>
          <a:p>
            <a:pPr lvl="1"/>
            <a:r>
              <a:rPr lang="en-US" sz="1900" dirty="0"/>
              <a:t>Engage consultant, identify potential pond locations &amp; system size</a:t>
            </a:r>
          </a:p>
          <a:p>
            <a:pPr lvl="1"/>
            <a:r>
              <a:rPr lang="en-US" sz="1900" dirty="0"/>
              <a:t>First phase $100k, next phase $200k</a:t>
            </a:r>
          </a:p>
          <a:p>
            <a:pPr lvl="1"/>
            <a:endParaRPr lang="en-US" sz="2400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0E4EA10-04D7-FCDC-3232-863620064C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532BB9-60DE-40EA-B351-EB23C447F6A7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7756727"/>
      </p:ext>
    </p:extLst>
  </p:cSld>
  <p:clrMapOvr>
    <a:masterClrMapping/>
  </p:clrMapOvr>
</p:sld>
</file>

<file path=ppt/theme/theme1.xml><?xml version="1.0" encoding="utf-8"?>
<a:theme xmlns:a="http://schemas.openxmlformats.org/drawingml/2006/main" name="Parcel">
  <a:themeElements>
    <a:clrScheme name="Parcel">
      <a:dk1>
        <a:srgbClr val="000000"/>
      </a:dk1>
      <a:lt1>
        <a:sysClr val="window" lastClr="FFFFFF"/>
      </a:lt1>
      <a:dk2>
        <a:srgbClr val="5E5E5E"/>
      </a:dk2>
      <a:lt2>
        <a:srgbClr val="DDDDDD"/>
      </a:lt2>
      <a:accent1>
        <a:srgbClr val="A6B727"/>
      </a:accent1>
      <a:accent2>
        <a:srgbClr val="418AB3"/>
      </a:accent2>
      <a:accent3>
        <a:srgbClr val="F69200"/>
      </a:accent3>
      <a:accent4>
        <a:srgbClr val="838383"/>
      </a:accent4>
      <a:accent5>
        <a:srgbClr val="FEC306"/>
      </a:accent5>
      <a:accent6>
        <a:srgbClr val="DF5327"/>
      </a:accent6>
      <a:hlink>
        <a:srgbClr val="F59E00"/>
      </a:hlink>
      <a:folHlink>
        <a:srgbClr val="B2B2B2"/>
      </a:folHlink>
    </a:clrScheme>
    <a:fontScheme name="Parcel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arcel">
      <a: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107000"/>
                <a:lumMod val="103000"/>
              </a:schemeClr>
            </a:gs>
            <a:gs pos="100000">
              <a:schemeClr val="phClr">
                <a:tint val="82000"/>
                <a:satMod val="109000"/>
                <a:lumMod val="103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3000"/>
                <a:lumMod val="100000"/>
              </a:schemeClr>
            </a:gs>
            <a:gs pos="100000">
              <a:schemeClr val="phClr">
                <a:shade val="93000"/>
                <a:satMod val="11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5880" dist="15240" dir="5400000" algn="ctr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prstMaterial="dkEdge">
            <a:bevelT w="0" h="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7000"/>
                <a:shade val="100000"/>
                <a:satMod val="185000"/>
                <a:lumMod val="120000"/>
              </a:schemeClr>
            </a:gs>
            <a:gs pos="100000">
              <a:schemeClr val="phClr">
                <a:tint val="96000"/>
                <a:shade val="95000"/>
                <a:satMod val="215000"/>
                <a:lumMod val="80000"/>
              </a:schemeClr>
            </a:gs>
          </a:gsLst>
          <a:path path="circle">
            <a:fillToRect l="50000" t="55000" r="125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arcel" id="{8BEC4385-4EB9-4D53-BFB5-0EA123736B6D}" vid="{A425FB89-E954-4A2A-81DC-D90804A94DBA}"/>
    </a:ext>
  </a:extLst>
</a:theme>
</file>

<file path=ppt/theme/theme2.xml><?xml version="1.0" encoding="utf-8"?>
<a:theme xmlns:a="http://schemas.openxmlformats.org/drawingml/2006/main" name="nevadaonewater-PPT-Template">
  <a:themeElements>
    <a:clrScheme name="Custom 1">
      <a:dk1>
        <a:srgbClr val="000000"/>
      </a:dk1>
      <a:lt1>
        <a:srgbClr val="FFFFFF"/>
      </a:lt1>
      <a:dk2>
        <a:srgbClr val="D0D0CE"/>
      </a:dk2>
      <a:lt2>
        <a:srgbClr val="A7A8AA"/>
      </a:lt2>
      <a:accent1>
        <a:srgbClr val="0070C0"/>
      </a:accent1>
      <a:accent2>
        <a:srgbClr val="00A9E0"/>
      </a:accent2>
      <a:accent3>
        <a:srgbClr val="78BE20"/>
      </a:accent3>
      <a:accent4>
        <a:srgbClr val="582C83"/>
      </a:accent4>
      <a:accent5>
        <a:srgbClr val="00C7B1"/>
      </a:accent5>
      <a:accent6>
        <a:srgbClr val="485CC7"/>
      </a:accent6>
      <a:hlink>
        <a:srgbClr val="0057B8"/>
      </a:hlink>
      <a:folHlink>
        <a:srgbClr val="582C83"/>
      </a:folHlink>
    </a:clrScheme>
    <a:fontScheme name="Gill Sans MT">
      <a:maj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Powerpoint Template Pure Water Peninsula.pptx" id="{33C69DBA-10D6-4B7E-9725-0CBC76EF6B3A}" vid="{DE85443E-EE0B-4BAA-82EA-C039B1D47C2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656</TotalTime>
  <Words>1024</Words>
  <Application>Microsoft Office PowerPoint</Application>
  <PresentationFormat>Widescreen</PresentationFormat>
  <Paragraphs>127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Aptos</vt:lpstr>
      <vt:lpstr>Arial</vt:lpstr>
      <vt:lpstr>Gill Sans MT</vt:lpstr>
      <vt:lpstr>Wingdings</vt:lpstr>
      <vt:lpstr>Parcel</vt:lpstr>
      <vt:lpstr>nevadaonewater-PPT-Template</vt:lpstr>
      <vt:lpstr>Mendocino County inland water and power commission</vt:lpstr>
      <vt:lpstr>Options under consideration for additional storage in the Russian River watershed</vt:lpstr>
      <vt:lpstr>USACE Storage Project  Pros and COns</vt:lpstr>
      <vt:lpstr>Tributary Storage</vt:lpstr>
      <vt:lpstr>Tributary Storage  Potential Costs, Pros &amp; Cons</vt:lpstr>
      <vt:lpstr>Lower Valley  On-Stream Storage</vt:lpstr>
      <vt:lpstr>Lower Valley On-Stream Storage Potential Costs, Pros &amp; Cons</vt:lpstr>
      <vt:lpstr>Potter Valley Pond Storage</vt:lpstr>
      <vt:lpstr>Potter Valley Pond Storage  Potential Costs, Pros &amp; Cons</vt:lpstr>
      <vt:lpstr>Potter valley Conjunctive Use Alternatives</vt:lpstr>
      <vt:lpstr>Conjunctive Use Potential Costs, Pros &amp; Cons</vt:lpstr>
      <vt:lpstr>Potter valley Pump Back from Lake Mendocino</vt:lpstr>
      <vt:lpstr>Pump Back from Lake Mendocino Potential Costs, Pros &amp; Cons</vt:lpstr>
      <vt:lpstr>NEXT STEPs: Storage Alternatives Formulation and ranking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tom johnson</cp:lastModifiedBy>
  <cp:revision>11</cp:revision>
  <cp:lastPrinted>1900-01-01T00:00:00Z</cp:lastPrinted>
  <dcterms:created xsi:type="dcterms:W3CDTF">1900-01-01T00:00:00Z</dcterms:created>
  <dcterms:modified xsi:type="dcterms:W3CDTF">2026-01-09T12:55:30Z</dcterms:modified>
</cp:coreProperties>
</file>