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39"/>
  </p:notesMasterIdLst>
  <p:sldIdLst>
    <p:sldId id="2147472108" r:id="rId2"/>
    <p:sldId id="2147472095" r:id="rId3"/>
    <p:sldId id="2147472107" r:id="rId4"/>
    <p:sldId id="2147472094" r:id="rId5"/>
    <p:sldId id="2147472092" r:id="rId6"/>
    <p:sldId id="269" r:id="rId7"/>
    <p:sldId id="271" r:id="rId8"/>
    <p:sldId id="272" r:id="rId9"/>
    <p:sldId id="270" r:id="rId10"/>
    <p:sldId id="2147472082" r:id="rId11"/>
    <p:sldId id="2147472084" r:id="rId12"/>
    <p:sldId id="340" r:id="rId13"/>
    <p:sldId id="348" r:id="rId14"/>
    <p:sldId id="2147472087" r:id="rId15"/>
    <p:sldId id="365" r:id="rId16"/>
    <p:sldId id="367" r:id="rId17"/>
    <p:sldId id="2147472093" r:id="rId18"/>
    <p:sldId id="2147472090" r:id="rId19"/>
    <p:sldId id="2147472091" r:id="rId20"/>
    <p:sldId id="2147472096" r:id="rId21"/>
    <p:sldId id="382" r:id="rId22"/>
    <p:sldId id="2147472111" r:id="rId23"/>
    <p:sldId id="2147472112" r:id="rId24"/>
    <p:sldId id="2147472097" r:id="rId25"/>
    <p:sldId id="2147472102" r:id="rId26"/>
    <p:sldId id="2147472099" r:id="rId27"/>
    <p:sldId id="2147472100" r:id="rId28"/>
    <p:sldId id="2147472101" r:id="rId29"/>
    <p:sldId id="2147472105" r:id="rId30"/>
    <p:sldId id="2147472106" r:id="rId31"/>
    <p:sldId id="2147472104" r:id="rId32"/>
    <p:sldId id="2147472098" r:id="rId33"/>
    <p:sldId id="2147472114" r:id="rId34"/>
    <p:sldId id="388" r:id="rId35"/>
    <p:sldId id="389" r:id="rId36"/>
    <p:sldId id="2147472113" r:id="rId37"/>
    <p:sldId id="2147472115" r:id="rId38"/>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93" d="100"/>
          <a:sy n="93" d="100"/>
        </p:scale>
        <p:origin x="90" y="132"/>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notesMaster" Target="notesMasters/notesMaster1.xml" Id="rId39" /><Relationship Type="http://schemas.openxmlformats.org/officeDocument/2006/relationships/slide" Target="slides/slide20.xml" Id="rId21" /><Relationship Type="http://schemas.openxmlformats.org/officeDocument/2006/relationships/slide" Target="slides/slide33.xml" Id="rId34" /><Relationship Type="http://schemas.openxmlformats.org/officeDocument/2006/relationships/theme" Target="theme/theme1.xml" Id="rId42" /><Relationship Type="http://schemas.openxmlformats.org/officeDocument/2006/relationships/slide" Target="slides/slide6.xml" Id="rId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 Target="slides/slide28.xml" Id="rId29" /><Relationship Type="http://schemas.openxmlformats.org/officeDocument/2006/relationships/viewProps" Target="viewProps.xml" Id="rId41"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presProps" Target="presProps.xml" Id="rId40"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35.xml" Id="rId36"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0.xml" Id="rId3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tableStyles" Target="tableStyles.xml" Id="rId43" /><Relationship Type="http://schemas.openxmlformats.org/officeDocument/2006/relationships/slide" Target="slides/slide7.xml" Id="rId8" /><Relationship Type="http://schemas.openxmlformats.org/officeDocument/2006/relationships/slide" Target="slides/slide2.xml" Id="rId3"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32.xml" Id="rId33" /><Relationship Type="http://schemas.openxmlformats.org/officeDocument/2006/relationships/slide" Target="slides/slide37.xml" Id="rId38" /></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sp="http://schemas.microsoft.com/office/drawing/2008/diagram" xmlns:dgm="http://schemas.openxmlformats.org/drawingml/2006/diagram" xmlns:a="http://schemas.openxmlformats.org/drawingml/2006/main">
  <dgm:ptLst>
    <dgm:pt modelId="{8C1EF415-FDCC-4A59-A6FE-07B09E709DB4}" type="doc">
      <dgm:prSet loTypeId="urn:microsoft.com/office/officeart/2005/8/layout/chevron1" loCatId="process" qsTypeId="urn:microsoft.com/office/officeart/2005/8/quickstyle/simple1" qsCatId="simple" csTypeId="urn:microsoft.com/office/officeart/2005/8/colors/colorful1" csCatId="colorful" phldr="1"/>
      <dgm:spPr/>
    </dgm:pt>
    <dgm:pt modelId="{479DF6BE-1FB4-41CB-9E1E-742D6B2B393E}">
      <dgm:prSet phldrT="[Text]"/>
      <dgm:spPr/>
      <dgm:t>
        <a:bodyPr/>
        <a:lstStyle/>
        <a:p>
          <a:r>
            <a:rPr lang="en-US" dirty="0"/>
            <a:t>Feasibility Study </a:t>
          </a:r>
        </a:p>
      </dgm:t>
    </dgm:pt>
    <dgm:pt modelId="{C9AAEB8E-ABD8-4A1E-9510-12DD6D1BF40A}" type="parTrans" cxnId="{C05E47A5-2BC0-44F9-BF71-0B8CC93ABD05}">
      <dgm:prSet/>
      <dgm:spPr/>
      <dgm:t>
        <a:bodyPr/>
        <a:lstStyle/>
        <a:p>
          <a:endParaRPr lang="en-US"/>
        </a:p>
      </dgm:t>
    </dgm:pt>
    <dgm:pt modelId="{79677409-D0CE-4FED-8E4D-F4D3B9EC6D10}" type="sibTrans" cxnId="{C05E47A5-2BC0-44F9-BF71-0B8CC93ABD05}">
      <dgm:prSet/>
      <dgm:spPr/>
      <dgm:t>
        <a:bodyPr/>
        <a:lstStyle/>
        <a:p>
          <a:endParaRPr lang="en-US"/>
        </a:p>
      </dgm:t>
    </dgm:pt>
    <dgm:pt modelId="{56D3E215-E533-4751-8D3A-5FDBAD3422CB}">
      <dgm:prSet phldrT="[Text]"/>
      <dgm:spPr/>
      <dgm:t>
        <a:bodyPr/>
        <a:lstStyle/>
        <a:p>
          <a:r>
            <a:rPr lang="en-US"/>
            <a:t>Construction</a:t>
          </a:r>
        </a:p>
      </dgm:t>
    </dgm:pt>
    <dgm:pt modelId="{2BA12A06-91BE-4413-93E4-17B0CAA7CA9F}" type="parTrans" cxnId="{5C38C3DE-AC99-4977-A96C-54A0CB2A1613}">
      <dgm:prSet/>
      <dgm:spPr/>
      <dgm:t>
        <a:bodyPr/>
        <a:lstStyle/>
        <a:p>
          <a:endParaRPr lang="en-US"/>
        </a:p>
      </dgm:t>
    </dgm:pt>
    <dgm:pt modelId="{E3D509F2-F9F8-44E2-8942-BB3EA1541548}" type="sibTrans" cxnId="{5C38C3DE-AC99-4977-A96C-54A0CB2A1613}">
      <dgm:prSet/>
      <dgm:spPr/>
      <dgm:t>
        <a:bodyPr/>
        <a:lstStyle/>
        <a:p>
          <a:endParaRPr lang="en-US"/>
        </a:p>
      </dgm:t>
    </dgm:pt>
    <dgm:pt modelId="{7217B760-FC10-48A1-A159-E86443F6D005}">
      <dgm:prSet phldrT="[Text]"/>
      <dgm:spPr/>
      <dgm:t>
        <a:bodyPr/>
        <a:lstStyle/>
        <a:p>
          <a:r>
            <a:rPr lang="en-US"/>
            <a:t>Operations and Maintenance</a:t>
          </a:r>
        </a:p>
      </dgm:t>
    </dgm:pt>
    <dgm:pt modelId="{0ED26D70-28B5-4BF6-8085-B4AD5A2F0186}" type="parTrans" cxnId="{86CDFFFC-AD4D-4914-86BE-B5B42443E37B}">
      <dgm:prSet/>
      <dgm:spPr/>
      <dgm:t>
        <a:bodyPr/>
        <a:lstStyle/>
        <a:p>
          <a:endParaRPr lang="en-US"/>
        </a:p>
      </dgm:t>
    </dgm:pt>
    <dgm:pt modelId="{1411BEB6-ED57-4645-B598-64758AE225D7}" type="sibTrans" cxnId="{86CDFFFC-AD4D-4914-86BE-B5B42443E37B}">
      <dgm:prSet/>
      <dgm:spPr/>
      <dgm:t>
        <a:bodyPr/>
        <a:lstStyle/>
        <a:p>
          <a:endParaRPr lang="en-US"/>
        </a:p>
      </dgm:t>
    </dgm:pt>
    <dgm:pt modelId="{4137E6EA-FE5F-436F-9188-7AF1332E6424}">
      <dgm:prSet/>
      <dgm:spPr/>
      <dgm:t>
        <a:bodyPr/>
        <a:lstStyle/>
        <a:p>
          <a:r>
            <a:rPr lang="en-US"/>
            <a:t>Preconstruction Engineering and Design</a:t>
          </a:r>
        </a:p>
      </dgm:t>
    </dgm:pt>
    <dgm:pt modelId="{3C6AF4BD-32FE-44F9-8E97-BC93A9481758}" type="parTrans" cxnId="{F10D8ADD-8449-445A-B20F-885A1062919B}">
      <dgm:prSet/>
      <dgm:spPr/>
      <dgm:t>
        <a:bodyPr/>
        <a:lstStyle/>
        <a:p>
          <a:endParaRPr lang="en-US"/>
        </a:p>
      </dgm:t>
    </dgm:pt>
    <dgm:pt modelId="{C5A526D7-90C8-4C92-8454-B8B1A237D399}" type="sibTrans" cxnId="{F10D8ADD-8449-445A-B20F-885A1062919B}">
      <dgm:prSet/>
      <dgm:spPr/>
      <dgm:t>
        <a:bodyPr/>
        <a:lstStyle/>
        <a:p>
          <a:endParaRPr lang="en-US"/>
        </a:p>
      </dgm:t>
    </dgm:pt>
    <dgm:pt modelId="{C373BAF9-D6C9-4474-9548-4B6D74352FB1}" type="pres">
      <dgm:prSet presAssocID="{8C1EF415-FDCC-4A59-A6FE-07B09E709DB4}" presName="Name0" presStyleCnt="0">
        <dgm:presLayoutVars>
          <dgm:dir/>
          <dgm:animLvl val="lvl"/>
          <dgm:resizeHandles val="exact"/>
        </dgm:presLayoutVars>
      </dgm:prSet>
      <dgm:spPr/>
    </dgm:pt>
    <dgm:pt modelId="{803A3510-2A97-4590-BD98-ED82336B094A}" type="pres">
      <dgm:prSet presAssocID="{479DF6BE-1FB4-41CB-9E1E-742D6B2B393E}" presName="parTxOnly" presStyleLbl="node1" presStyleIdx="0" presStyleCnt="4">
        <dgm:presLayoutVars>
          <dgm:chMax val="0"/>
          <dgm:chPref val="0"/>
          <dgm:bulletEnabled val="1"/>
        </dgm:presLayoutVars>
      </dgm:prSet>
      <dgm:spPr/>
    </dgm:pt>
    <dgm:pt modelId="{EFACED55-FC35-43B8-BCBC-A79B21CADA54}" type="pres">
      <dgm:prSet presAssocID="{79677409-D0CE-4FED-8E4D-F4D3B9EC6D10}" presName="parTxOnlySpace" presStyleCnt="0"/>
      <dgm:spPr/>
    </dgm:pt>
    <dgm:pt modelId="{3101AAF0-93CB-4A39-94A3-2DFE9C9ECA9A}" type="pres">
      <dgm:prSet presAssocID="{4137E6EA-FE5F-436F-9188-7AF1332E6424}" presName="parTxOnly" presStyleLbl="node1" presStyleIdx="1" presStyleCnt="4">
        <dgm:presLayoutVars>
          <dgm:chMax val="0"/>
          <dgm:chPref val="0"/>
          <dgm:bulletEnabled val="1"/>
        </dgm:presLayoutVars>
      </dgm:prSet>
      <dgm:spPr/>
    </dgm:pt>
    <dgm:pt modelId="{559316E2-A65B-4F47-9753-C0E7BE15E38E}" type="pres">
      <dgm:prSet presAssocID="{C5A526D7-90C8-4C92-8454-B8B1A237D399}" presName="parTxOnlySpace" presStyleCnt="0"/>
      <dgm:spPr/>
    </dgm:pt>
    <dgm:pt modelId="{893B46E8-0D32-4462-A975-BA1107199CD4}" type="pres">
      <dgm:prSet presAssocID="{56D3E215-E533-4751-8D3A-5FDBAD3422CB}" presName="parTxOnly" presStyleLbl="node1" presStyleIdx="2" presStyleCnt="4">
        <dgm:presLayoutVars>
          <dgm:chMax val="0"/>
          <dgm:chPref val="0"/>
          <dgm:bulletEnabled val="1"/>
        </dgm:presLayoutVars>
      </dgm:prSet>
      <dgm:spPr/>
    </dgm:pt>
    <dgm:pt modelId="{68941152-76B0-4579-867A-EFA3B19A0167}" type="pres">
      <dgm:prSet presAssocID="{E3D509F2-F9F8-44E2-8942-BB3EA1541548}" presName="parTxOnlySpace" presStyleCnt="0"/>
      <dgm:spPr/>
    </dgm:pt>
    <dgm:pt modelId="{D06E76C7-185B-47D8-A410-3F73F1527F1B}" type="pres">
      <dgm:prSet presAssocID="{7217B760-FC10-48A1-A159-E86443F6D005}" presName="parTxOnly" presStyleLbl="node1" presStyleIdx="3" presStyleCnt="4">
        <dgm:presLayoutVars>
          <dgm:chMax val="0"/>
          <dgm:chPref val="0"/>
          <dgm:bulletEnabled val="1"/>
        </dgm:presLayoutVars>
      </dgm:prSet>
      <dgm:spPr/>
    </dgm:pt>
  </dgm:ptLst>
  <dgm:cxnLst>
    <dgm:cxn modelId="{2FC5FC10-B4D2-4C22-8A30-D224C8780E5E}" type="presOf" srcId="{4137E6EA-FE5F-436F-9188-7AF1332E6424}" destId="{3101AAF0-93CB-4A39-94A3-2DFE9C9ECA9A}" srcOrd="0" destOrd="0" presId="urn:microsoft.com/office/officeart/2005/8/layout/chevron1"/>
    <dgm:cxn modelId="{B7D51E32-3236-447D-9845-C9F9CA371876}" type="presOf" srcId="{8C1EF415-FDCC-4A59-A6FE-07B09E709DB4}" destId="{C373BAF9-D6C9-4474-9548-4B6D74352FB1}" srcOrd="0" destOrd="0" presId="urn:microsoft.com/office/officeart/2005/8/layout/chevron1"/>
    <dgm:cxn modelId="{7B91D367-831E-4C16-A89C-F3DF944691DC}" type="presOf" srcId="{479DF6BE-1FB4-41CB-9E1E-742D6B2B393E}" destId="{803A3510-2A97-4590-BD98-ED82336B094A}" srcOrd="0" destOrd="0" presId="urn:microsoft.com/office/officeart/2005/8/layout/chevron1"/>
    <dgm:cxn modelId="{663E3654-6E5B-4F48-9B49-149F790C4B84}" type="presOf" srcId="{7217B760-FC10-48A1-A159-E86443F6D005}" destId="{D06E76C7-185B-47D8-A410-3F73F1527F1B}" srcOrd="0" destOrd="0" presId="urn:microsoft.com/office/officeart/2005/8/layout/chevron1"/>
    <dgm:cxn modelId="{C05E47A5-2BC0-44F9-BF71-0B8CC93ABD05}" srcId="{8C1EF415-FDCC-4A59-A6FE-07B09E709DB4}" destId="{479DF6BE-1FB4-41CB-9E1E-742D6B2B393E}" srcOrd="0" destOrd="0" parTransId="{C9AAEB8E-ABD8-4A1E-9510-12DD6D1BF40A}" sibTransId="{79677409-D0CE-4FED-8E4D-F4D3B9EC6D10}"/>
    <dgm:cxn modelId="{D303FBB3-081A-4A73-A24E-4F80B7736D20}" type="presOf" srcId="{56D3E215-E533-4751-8D3A-5FDBAD3422CB}" destId="{893B46E8-0D32-4462-A975-BA1107199CD4}" srcOrd="0" destOrd="0" presId="urn:microsoft.com/office/officeart/2005/8/layout/chevron1"/>
    <dgm:cxn modelId="{F10D8ADD-8449-445A-B20F-885A1062919B}" srcId="{8C1EF415-FDCC-4A59-A6FE-07B09E709DB4}" destId="{4137E6EA-FE5F-436F-9188-7AF1332E6424}" srcOrd="1" destOrd="0" parTransId="{3C6AF4BD-32FE-44F9-8E97-BC93A9481758}" sibTransId="{C5A526D7-90C8-4C92-8454-B8B1A237D399}"/>
    <dgm:cxn modelId="{5C38C3DE-AC99-4977-A96C-54A0CB2A1613}" srcId="{8C1EF415-FDCC-4A59-A6FE-07B09E709DB4}" destId="{56D3E215-E533-4751-8D3A-5FDBAD3422CB}" srcOrd="2" destOrd="0" parTransId="{2BA12A06-91BE-4413-93E4-17B0CAA7CA9F}" sibTransId="{E3D509F2-F9F8-44E2-8942-BB3EA1541548}"/>
    <dgm:cxn modelId="{86CDFFFC-AD4D-4914-86BE-B5B42443E37B}" srcId="{8C1EF415-FDCC-4A59-A6FE-07B09E709DB4}" destId="{7217B760-FC10-48A1-A159-E86443F6D005}" srcOrd="3" destOrd="0" parTransId="{0ED26D70-28B5-4BF6-8085-B4AD5A2F0186}" sibTransId="{1411BEB6-ED57-4645-B598-64758AE225D7}"/>
    <dgm:cxn modelId="{FCB13FD8-F812-4E68-A0A5-88727F25B2B6}" type="presParOf" srcId="{C373BAF9-D6C9-4474-9548-4B6D74352FB1}" destId="{803A3510-2A97-4590-BD98-ED82336B094A}" srcOrd="0" destOrd="0" presId="urn:microsoft.com/office/officeart/2005/8/layout/chevron1"/>
    <dgm:cxn modelId="{2E0BFF81-3CA9-4BED-847A-DA772FCB40E4}" type="presParOf" srcId="{C373BAF9-D6C9-4474-9548-4B6D74352FB1}" destId="{EFACED55-FC35-43B8-BCBC-A79B21CADA54}" srcOrd="1" destOrd="0" presId="urn:microsoft.com/office/officeart/2005/8/layout/chevron1"/>
    <dgm:cxn modelId="{D06CEF8A-5F64-446F-9E82-2B84EFAA27CC}" type="presParOf" srcId="{C373BAF9-D6C9-4474-9548-4B6D74352FB1}" destId="{3101AAF0-93CB-4A39-94A3-2DFE9C9ECA9A}" srcOrd="2" destOrd="0" presId="urn:microsoft.com/office/officeart/2005/8/layout/chevron1"/>
    <dgm:cxn modelId="{C7A725CE-C8A8-4ECD-965B-39BB5BA7F0B9}" type="presParOf" srcId="{C373BAF9-D6C9-4474-9548-4B6D74352FB1}" destId="{559316E2-A65B-4F47-9753-C0E7BE15E38E}" srcOrd="3" destOrd="0" presId="urn:microsoft.com/office/officeart/2005/8/layout/chevron1"/>
    <dgm:cxn modelId="{A24253E6-A07C-4D7F-A124-5298F1C3971A}" type="presParOf" srcId="{C373BAF9-D6C9-4474-9548-4B6D74352FB1}" destId="{893B46E8-0D32-4462-A975-BA1107199CD4}" srcOrd="4" destOrd="0" presId="urn:microsoft.com/office/officeart/2005/8/layout/chevron1"/>
    <dgm:cxn modelId="{5ABB5369-0DAD-4063-A669-637D1FF40949}" type="presParOf" srcId="{C373BAF9-D6C9-4474-9548-4B6D74352FB1}" destId="{68941152-76B0-4579-867A-EFA3B19A0167}" srcOrd="5" destOrd="0" presId="urn:microsoft.com/office/officeart/2005/8/layout/chevron1"/>
    <dgm:cxn modelId="{13565C74-7042-4434-977D-49E87628FFDD}" type="presParOf" srcId="{C373BAF9-D6C9-4474-9548-4B6D74352FB1}" destId="{D06E76C7-185B-47D8-A410-3F73F1527F1B}"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sp="http://schemas.microsoft.com/office/drawing/2008/diagram" xmlns:dgm="http://schemas.openxmlformats.org/drawingml/2006/diagram" xmlns:a="http://schemas.openxmlformats.org/drawingml/2006/main">
  <dgm:ptLst>
    <dgm:pt modelId="{8C1EF415-FDCC-4A59-A6FE-07B09E709DB4}" type="doc">
      <dgm:prSet loTypeId="urn:microsoft.com/office/officeart/2005/8/layout/chevron1" loCatId="process" qsTypeId="urn:microsoft.com/office/officeart/2005/8/quickstyle/simple1" qsCatId="simple" csTypeId="urn:microsoft.com/office/officeart/2005/8/colors/colorful1" csCatId="colorful" phldr="1"/>
      <dgm:spPr/>
    </dgm:pt>
    <dgm:pt modelId="{479DF6BE-1FB4-41CB-9E1E-742D6B2B393E}">
      <dgm:prSet phldrT="[Text]"/>
      <dgm:spPr/>
      <dgm:t>
        <a:bodyPr/>
        <a:lstStyle/>
        <a:p>
          <a:r>
            <a:rPr lang="en-US" dirty="0"/>
            <a:t>Scoping &amp; Alternatives Identification </a:t>
          </a:r>
        </a:p>
      </dgm:t>
    </dgm:pt>
    <dgm:pt modelId="{C9AAEB8E-ABD8-4A1E-9510-12DD6D1BF40A}" type="parTrans" cxnId="{C05E47A5-2BC0-44F9-BF71-0B8CC93ABD05}">
      <dgm:prSet/>
      <dgm:spPr/>
      <dgm:t>
        <a:bodyPr/>
        <a:lstStyle/>
        <a:p>
          <a:endParaRPr lang="en-US"/>
        </a:p>
      </dgm:t>
    </dgm:pt>
    <dgm:pt modelId="{79677409-D0CE-4FED-8E4D-F4D3B9EC6D10}" type="sibTrans" cxnId="{C05E47A5-2BC0-44F9-BF71-0B8CC93ABD05}">
      <dgm:prSet/>
      <dgm:spPr/>
      <dgm:t>
        <a:bodyPr/>
        <a:lstStyle/>
        <a:p>
          <a:endParaRPr lang="en-US"/>
        </a:p>
      </dgm:t>
    </dgm:pt>
    <dgm:pt modelId="{56D3E215-E533-4751-8D3A-5FDBAD3422CB}">
      <dgm:prSet phldrT="[Text]"/>
      <dgm:spPr/>
      <dgm:t>
        <a:bodyPr/>
        <a:lstStyle/>
        <a:p>
          <a:r>
            <a:rPr lang="en-US" dirty="0"/>
            <a:t>Selected  Plan Development</a:t>
          </a:r>
        </a:p>
      </dgm:t>
    </dgm:pt>
    <dgm:pt modelId="{2BA12A06-91BE-4413-93E4-17B0CAA7CA9F}" type="parTrans" cxnId="{5C38C3DE-AC99-4977-A96C-54A0CB2A1613}">
      <dgm:prSet/>
      <dgm:spPr/>
      <dgm:t>
        <a:bodyPr/>
        <a:lstStyle/>
        <a:p>
          <a:endParaRPr lang="en-US"/>
        </a:p>
      </dgm:t>
    </dgm:pt>
    <dgm:pt modelId="{E3D509F2-F9F8-44E2-8942-BB3EA1541548}" type="sibTrans" cxnId="{5C38C3DE-AC99-4977-A96C-54A0CB2A1613}">
      <dgm:prSet/>
      <dgm:spPr/>
      <dgm:t>
        <a:bodyPr/>
        <a:lstStyle/>
        <a:p>
          <a:endParaRPr lang="en-US"/>
        </a:p>
      </dgm:t>
    </dgm:pt>
    <dgm:pt modelId="{7217B760-FC10-48A1-A159-E86443F6D005}">
      <dgm:prSet phldrT="[Text]"/>
      <dgm:spPr/>
      <dgm:t>
        <a:bodyPr/>
        <a:lstStyle/>
        <a:p>
          <a:r>
            <a:rPr lang="en-US" dirty="0"/>
            <a:t>Final Report Processing</a:t>
          </a:r>
        </a:p>
      </dgm:t>
    </dgm:pt>
    <dgm:pt modelId="{0ED26D70-28B5-4BF6-8085-B4AD5A2F0186}" type="parTrans" cxnId="{86CDFFFC-AD4D-4914-86BE-B5B42443E37B}">
      <dgm:prSet/>
      <dgm:spPr/>
      <dgm:t>
        <a:bodyPr/>
        <a:lstStyle/>
        <a:p>
          <a:endParaRPr lang="en-US"/>
        </a:p>
      </dgm:t>
    </dgm:pt>
    <dgm:pt modelId="{1411BEB6-ED57-4645-B598-64758AE225D7}" type="sibTrans" cxnId="{86CDFFFC-AD4D-4914-86BE-B5B42443E37B}">
      <dgm:prSet/>
      <dgm:spPr/>
      <dgm:t>
        <a:bodyPr/>
        <a:lstStyle/>
        <a:p>
          <a:endParaRPr lang="en-US"/>
        </a:p>
      </dgm:t>
    </dgm:pt>
    <dgm:pt modelId="{4137E6EA-FE5F-436F-9188-7AF1332E6424}">
      <dgm:prSet/>
      <dgm:spPr/>
      <dgm:t>
        <a:bodyPr/>
        <a:lstStyle/>
        <a:p>
          <a:r>
            <a:rPr lang="en-US" dirty="0"/>
            <a:t>Alternatives Evaluation &amp; Analysis</a:t>
          </a:r>
        </a:p>
      </dgm:t>
    </dgm:pt>
    <dgm:pt modelId="{3C6AF4BD-32FE-44F9-8E97-BC93A9481758}" type="parTrans" cxnId="{F10D8ADD-8449-445A-B20F-885A1062919B}">
      <dgm:prSet/>
      <dgm:spPr/>
      <dgm:t>
        <a:bodyPr/>
        <a:lstStyle/>
        <a:p>
          <a:endParaRPr lang="en-US"/>
        </a:p>
      </dgm:t>
    </dgm:pt>
    <dgm:pt modelId="{C5A526D7-90C8-4C92-8454-B8B1A237D399}" type="sibTrans" cxnId="{F10D8ADD-8449-445A-B20F-885A1062919B}">
      <dgm:prSet/>
      <dgm:spPr/>
      <dgm:t>
        <a:bodyPr/>
        <a:lstStyle/>
        <a:p>
          <a:endParaRPr lang="en-US"/>
        </a:p>
      </dgm:t>
    </dgm:pt>
    <dgm:pt modelId="{C373BAF9-D6C9-4474-9548-4B6D74352FB1}" type="pres">
      <dgm:prSet presAssocID="{8C1EF415-FDCC-4A59-A6FE-07B09E709DB4}" presName="Name0" presStyleCnt="0">
        <dgm:presLayoutVars>
          <dgm:dir/>
          <dgm:animLvl val="lvl"/>
          <dgm:resizeHandles val="exact"/>
        </dgm:presLayoutVars>
      </dgm:prSet>
      <dgm:spPr/>
    </dgm:pt>
    <dgm:pt modelId="{803A3510-2A97-4590-BD98-ED82336B094A}" type="pres">
      <dgm:prSet presAssocID="{479DF6BE-1FB4-41CB-9E1E-742D6B2B393E}" presName="parTxOnly" presStyleLbl="node1" presStyleIdx="0" presStyleCnt="4">
        <dgm:presLayoutVars>
          <dgm:chMax val="0"/>
          <dgm:chPref val="0"/>
          <dgm:bulletEnabled val="1"/>
        </dgm:presLayoutVars>
      </dgm:prSet>
      <dgm:spPr/>
    </dgm:pt>
    <dgm:pt modelId="{EFACED55-FC35-43B8-BCBC-A79B21CADA54}" type="pres">
      <dgm:prSet presAssocID="{79677409-D0CE-4FED-8E4D-F4D3B9EC6D10}" presName="parTxOnlySpace" presStyleCnt="0"/>
      <dgm:spPr/>
    </dgm:pt>
    <dgm:pt modelId="{3101AAF0-93CB-4A39-94A3-2DFE9C9ECA9A}" type="pres">
      <dgm:prSet presAssocID="{4137E6EA-FE5F-436F-9188-7AF1332E6424}" presName="parTxOnly" presStyleLbl="node1" presStyleIdx="1" presStyleCnt="4">
        <dgm:presLayoutVars>
          <dgm:chMax val="0"/>
          <dgm:chPref val="0"/>
          <dgm:bulletEnabled val="1"/>
        </dgm:presLayoutVars>
      </dgm:prSet>
      <dgm:spPr/>
    </dgm:pt>
    <dgm:pt modelId="{559316E2-A65B-4F47-9753-C0E7BE15E38E}" type="pres">
      <dgm:prSet presAssocID="{C5A526D7-90C8-4C92-8454-B8B1A237D399}" presName="parTxOnlySpace" presStyleCnt="0"/>
      <dgm:spPr/>
    </dgm:pt>
    <dgm:pt modelId="{893B46E8-0D32-4462-A975-BA1107199CD4}" type="pres">
      <dgm:prSet presAssocID="{56D3E215-E533-4751-8D3A-5FDBAD3422CB}" presName="parTxOnly" presStyleLbl="node1" presStyleIdx="2" presStyleCnt="4">
        <dgm:presLayoutVars>
          <dgm:chMax val="0"/>
          <dgm:chPref val="0"/>
          <dgm:bulletEnabled val="1"/>
        </dgm:presLayoutVars>
      </dgm:prSet>
      <dgm:spPr/>
    </dgm:pt>
    <dgm:pt modelId="{68941152-76B0-4579-867A-EFA3B19A0167}" type="pres">
      <dgm:prSet presAssocID="{E3D509F2-F9F8-44E2-8942-BB3EA1541548}" presName="parTxOnlySpace" presStyleCnt="0"/>
      <dgm:spPr/>
    </dgm:pt>
    <dgm:pt modelId="{D06E76C7-185B-47D8-A410-3F73F1527F1B}" type="pres">
      <dgm:prSet presAssocID="{7217B760-FC10-48A1-A159-E86443F6D005}" presName="parTxOnly" presStyleLbl="node1" presStyleIdx="3" presStyleCnt="4">
        <dgm:presLayoutVars>
          <dgm:chMax val="0"/>
          <dgm:chPref val="0"/>
          <dgm:bulletEnabled val="1"/>
        </dgm:presLayoutVars>
      </dgm:prSet>
      <dgm:spPr/>
    </dgm:pt>
  </dgm:ptLst>
  <dgm:cxnLst>
    <dgm:cxn modelId="{2FC5FC10-B4D2-4C22-8A30-D224C8780E5E}" type="presOf" srcId="{4137E6EA-FE5F-436F-9188-7AF1332E6424}" destId="{3101AAF0-93CB-4A39-94A3-2DFE9C9ECA9A}" srcOrd="0" destOrd="0" presId="urn:microsoft.com/office/officeart/2005/8/layout/chevron1"/>
    <dgm:cxn modelId="{B7D51E32-3236-447D-9845-C9F9CA371876}" type="presOf" srcId="{8C1EF415-FDCC-4A59-A6FE-07B09E709DB4}" destId="{C373BAF9-D6C9-4474-9548-4B6D74352FB1}" srcOrd="0" destOrd="0" presId="urn:microsoft.com/office/officeart/2005/8/layout/chevron1"/>
    <dgm:cxn modelId="{7B91D367-831E-4C16-A89C-F3DF944691DC}" type="presOf" srcId="{479DF6BE-1FB4-41CB-9E1E-742D6B2B393E}" destId="{803A3510-2A97-4590-BD98-ED82336B094A}" srcOrd="0" destOrd="0" presId="urn:microsoft.com/office/officeart/2005/8/layout/chevron1"/>
    <dgm:cxn modelId="{663E3654-6E5B-4F48-9B49-149F790C4B84}" type="presOf" srcId="{7217B760-FC10-48A1-A159-E86443F6D005}" destId="{D06E76C7-185B-47D8-A410-3F73F1527F1B}" srcOrd="0" destOrd="0" presId="urn:microsoft.com/office/officeart/2005/8/layout/chevron1"/>
    <dgm:cxn modelId="{C05E47A5-2BC0-44F9-BF71-0B8CC93ABD05}" srcId="{8C1EF415-FDCC-4A59-A6FE-07B09E709DB4}" destId="{479DF6BE-1FB4-41CB-9E1E-742D6B2B393E}" srcOrd="0" destOrd="0" parTransId="{C9AAEB8E-ABD8-4A1E-9510-12DD6D1BF40A}" sibTransId="{79677409-D0CE-4FED-8E4D-F4D3B9EC6D10}"/>
    <dgm:cxn modelId="{D303FBB3-081A-4A73-A24E-4F80B7736D20}" type="presOf" srcId="{56D3E215-E533-4751-8D3A-5FDBAD3422CB}" destId="{893B46E8-0D32-4462-A975-BA1107199CD4}" srcOrd="0" destOrd="0" presId="urn:microsoft.com/office/officeart/2005/8/layout/chevron1"/>
    <dgm:cxn modelId="{F10D8ADD-8449-445A-B20F-885A1062919B}" srcId="{8C1EF415-FDCC-4A59-A6FE-07B09E709DB4}" destId="{4137E6EA-FE5F-436F-9188-7AF1332E6424}" srcOrd="1" destOrd="0" parTransId="{3C6AF4BD-32FE-44F9-8E97-BC93A9481758}" sibTransId="{C5A526D7-90C8-4C92-8454-B8B1A237D399}"/>
    <dgm:cxn modelId="{5C38C3DE-AC99-4977-A96C-54A0CB2A1613}" srcId="{8C1EF415-FDCC-4A59-A6FE-07B09E709DB4}" destId="{56D3E215-E533-4751-8D3A-5FDBAD3422CB}" srcOrd="2" destOrd="0" parTransId="{2BA12A06-91BE-4413-93E4-17B0CAA7CA9F}" sibTransId="{E3D509F2-F9F8-44E2-8942-BB3EA1541548}"/>
    <dgm:cxn modelId="{86CDFFFC-AD4D-4914-86BE-B5B42443E37B}" srcId="{8C1EF415-FDCC-4A59-A6FE-07B09E709DB4}" destId="{7217B760-FC10-48A1-A159-E86443F6D005}" srcOrd="3" destOrd="0" parTransId="{0ED26D70-28B5-4BF6-8085-B4AD5A2F0186}" sibTransId="{1411BEB6-ED57-4645-B598-64758AE225D7}"/>
    <dgm:cxn modelId="{FCB13FD8-F812-4E68-A0A5-88727F25B2B6}" type="presParOf" srcId="{C373BAF9-D6C9-4474-9548-4B6D74352FB1}" destId="{803A3510-2A97-4590-BD98-ED82336B094A}" srcOrd="0" destOrd="0" presId="urn:microsoft.com/office/officeart/2005/8/layout/chevron1"/>
    <dgm:cxn modelId="{2E0BFF81-3CA9-4BED-847A-DA772FCB40E4}" type="presParOf" srcId="{C373BAF9-D6C9-4474-9548-4B6D74352FB1}" destId="{EFACED55-FC35-43B8-BCBC-A79B21CADA54}" srcOrd="1" destOrd="0" presId="urn:microsoft.com/office/officeart/2005/8/layout/chevron1"/>
    <dgm:cxn modelId="{D06CEF8A-5F64-446F-9E82-2B84EFAA27CC}" type="presParOf" srcId="{C373BAF9-D6C9-4474-9548-4B6D74352FB1}" destId="{3101AAF0-93CB-4A39-94A3-2DFE9C9ECA9A}" srcOrd="2" destOrd="0" presId="urn:microsoft.com/office/officeart/2005/8/layout/chevron1"/>
    <dgm:cxn modelId="{C7A725CE-C8A8-4ECD-965B-39BB5BA7F0B9}" type="presParOf" srcId="{C373BAF9-D6C9-4474-9548-4B6D74352FB1}" destId="{559316E2-A65B-4F47-9753-C0E7BE15E38E}" srcOrd="3" destOrd="0" presId="urn:microsoft.com/office/officeart/2005/8/layout/chevron1"/>
    <dgm:cxn modelId="{A24253E6-A07C-4D7F-A124-5298F1C3971A}" type="presParOf" srcId="{C373BAF9-D6C9-4474-9548-4B6D74352FB1}" destId="{893B46E8-0D32-4462-A975-BA1107199CD4}" srcOrd="4" destOrd="0" presId="urn:microsoft.com/office/officeart/2005/8/layout/chevron1"/>
    <dgm:cxn modelId="{5ABB5369-0DAD-4063-A669-637D1FF40949}" type="presParOf" srcId="{C373BAF9-D6C9-4474-9548-4B6D74352FB1}" destId="{68941152-76B0-4579-867A-EFA3B19A0167}" srcOrd="5" destOrd="0" presId="urn:microsoft.com/office/officeart/2005/8/layout/chevron1"/>
    <dgm:cxn modelId="{13565C74-7042-4434-977D-49E87628FFDD}" type="presParOf" srcId="{C373BAF9-D6C9-4474-9548-4B6D74352FB1}" destId="{D06E76C7-185B-47D8-A410-3F73F1527F1B}"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sp="http://schemas.microsoft.com/office/drawing/2008/diagram" xmlns:dgm="http://schemas.openxmlformats.org/drawingml/2006/diagram" xmlns:a="http://schemas.openxmlformats.org/drawingml/2006/main">
  <dgm:ptLst>
    <dgm:pt modelId="{8C1EF415-FDCC-4A59-A6FE-07B09E709DB4}" type="doc">
      <dgm:prSet loTypeId="urn:microsoft.com/office/officeart/2005/8/layout/chevron1" loCatId="process" qsTypeId="urn:microsoft.com/office/officeart/2005/8/quickstyle/simple1" qsCatId="simple" csTypeId="urn:microsoft.com/office/officeart/2005/8/colors/colorful1" csCatId="colorful" phldr="1"/>
      <dgm:spPr/>
    </dgm:pt>
    <dgm:pt modelId="{479DF6BE-1FB4-41CB-9E1E-742D6B2B393E}">
      <dgm:prSet phldrT="[Text]"/>
      <dgm:spPr/>
      <dgm:t>
        <a:bodyPr/>
        <a:lstStyle/>
        <a:p>
          <a:r>
            <a:rPr lang="en-US" dirty="0"/>
            <a:t>Scoping &amp; Alternatives Identification </a:t>
          </a:r>
        </a:p>
      </dgm:t>
    </dgm:pt>
    <dgm:pt modelId="{C9AAEB8E-ABD8-4A1E-9510-12DD6D1BF40A}" type="parTrans" cxnId="{C05E47A5-2BC0-44F9-BF71-0B8CC93ABD05}">
      <dgm:prSet/>
      <dgm:spPr/>
      <dgm:t>
        <a:bodyPr/>
        <a:lstStyle/>
        <a:p>
          <a:endParaRPr lang="en-US"/>
        </a:p>
      </dgm:t>
    </dgm:pt>
    <dgm:pt modelId="{79677409-D0CE-4FED-8E4D-F4D3B9EC6D10}" type="sibTrans" cxnId="{C05E47A5-2BC0-44F9-BF71-0B8CC93ABD05}">
      <dgm:prSet/>
      <dgm:spPr/>
      <dgm:t>
        <a:bodyPr/>
        <a:lstStyle/>
        <a:p>
          <a:endParaRPr lang="en-US"/>
        </a:p>
      </dgm:t>
    </dgm:pt>
    <dgm:pt modelId="{56D3E215-E533-4751-8D3A-5FDBAD3422CB}">
      <dgm:prSet phldrT="[Text]"/>
      <dgm:spPr/>
      <dgm:t>
        <a:bodyPr/>
        <a:lstStyle/>
        <a:p>
          <a:r>
            <a:rPr lang="en-US" dirty="0"/>
            <a:t>Selected  Plan Development</a:t>
          </a:r>
        </a:p>
      </dgm:t>
    </dgm:pt>
    <dgm:pt modelId="{2BA12A06-91BE-4413-93E4-17B0CAA7CA9F}" type="parTrans" cxnId="{5C38C3DE-AC99-4977-A96C-54A0CB2A1613}">
      <dgm:prSet/>
      <dgm:spPr/>
      <dgm:t>
        <a:bodyPr/>
        <a:lstStyle/>
        <a:p>
          <a:endParaRPr lang="en-US"/>
        </a:p>
      </dgm:t>
    </dgm:pt>
    <dgm:pt modelId="{E3D509F2-F9F8-44E2-8942-BB3EA1541548}" type="sibTrans" cxnId="{5C38C3DE-AC99-4977-A96C-54A0CB2A1613}">
      <dgm:prSet/>
      <dgm:spPr/>
      <dgm:t>
        <a:bodyPr/>
        <a:lstStyle/>
        <a:p>
          <a:endParaRPr lang="en-US"/>
        </a:p>
      </dgm:t>
    </dgm:pt>
    <dgm:pt modelId="{7217B760-FC10-48A1-A159-E86443F6D005}">
      <dgm:prSet phldrT="[Text]"/>
      <dgm:spPr/>
      <dgm:t>
        <a:bodyPr/>
        <a:lstStyle/>
        <a:p>
          <a:r>
            <a:rPr lang="en-US" dirty="0"/>
            <a:t>Final Report Processing</a:t>
          </a:r>
        </a:p>
      </dgm:t>
    </dgm:pt>
    <dgm:pt modelId="{0ED26D70-28B5-4BF6-8085-B4AD5A2F0186}" type="parTrans" cxnId="{86CDFFFC-AD4D-4914-86BE-B5B42443E37B}">
      <dgm:prSet/>
      <dgm:spPr/>
      <dgm:t>
        <a:bodyPr/>
        <a:lstStyle/>
        <a:p>
          <a:endParaRPr lang="en-US"/>
        </a:p>
      </dgm:t>
    </dgm:pt>
    <dgm:pt modelId="{1411BEB6-ED57-4645-B598-64758AE225D7}" type="sibTrans" cxnId="{86CDFFFC-AD4D-4914-86BE-B5B42443E37B}">
      <dgm:prSet/>
      <dgm:spPr/>
      <dgm:t>
        <a:bodyPr/>
        <a:lstStyle/>
        <a:p>
          <a:endParaRPr lang="en-US"/>
        </a:p>
      </dgm:t>
    </dgm:pt>
    <dgm:pt modelId="{4137E6EA-FE5F-436F-9188-7AF1332E6424}">
      <dgm:prSet/>
      <dgm:spPr/>
      <dgm:t>
        <a:bodyPr/>
        <a:lstStyle/>
        <a:p>
          <a:r>
            <a:rPr lang="en-US" dirty="0"/>
            <a:t>Alternatives Evaluation &amp; Analysis</a:t>
          </a:r>
        </a:p>
      </dgm:t>
    </dgm:pt>
    <dgm:pt modelId="{3C6AF4BD-32FE-44F9-8E97-BC93A9481758}" type="parTrans" cxnId="{F10D8ADD-8449-445A-B20F-885A1062919B}">
      <dgm:prSet/>
      <dgm:spPr/>
      <dgm:t>
        <a:bodyPr/>
        <a:lstStyle/>
        <a:p>
          <a:endParaRPr lang="en-US"/>
        </a:p>
      </dgm:t>
    </dgm:pt>
    <dgm:pt modelId="{C5A526D7-90C8-4C92-8454-B8B1A237D399}" type="sibTrans" cxnId="{F10D8ADD-8449-445A-B20F-885A1062919B}">
      <dgm:prSet/>
      <dgm:spPr/>
      <dgm:t>
        <a:bodyPr/>
        <a:lstStyle/>
        <a:p>
          <a:endParaRPr lang="en-US"/>
        </a:p>
      </dgm:t>
    </dgm:pt>
    <dgm:pt modelId="{C373BAF9-D6C9-4474-9548-4B6D74352FB1}" type="pres">
      <dgm:prSet presAssocID="{8C1EF415-FDCC-4A59-A6FE-07B09E709DB4}" presName="Name0" presStyleCnt="0">
        <dgm:presLayoutVars>
          <dgm:dir/>
          <dgm:animLvl val="lvl"/>
          <dgm:resizeHandles val="exact"/>
        </dgm:presLayoutVars>
      </dgm:prSet>
      <dgm:spPr/>
    </dgm:pt>
    <dgm:pt modelId="{803A3510-2A97-4590-BD98-ED82336B094A}" type="pres">
      <dgm:prSet presAssocID="{479DF6BE-1FB4-41CB-9E1E-742D6B2B393E}" presName="parTxOnly" presStyleLbl="node1" presStyleIdx="0" presStyleCnt="4">
        <dgm:presLayoutVars>
          <dgm:chMax val="0"/>
          <dgm:chPref val="0"/>
          <dgm:bulletEnabled val="1"/>
        </dgm:presLayoutVars>
      </dgm:prSet>
      <dgm:spPr/>
    </dgm:pt>
    <dgm:pt modelId="{EFACED55-FC35-43B8-BCBC-A79B21CADA54}" type="pres">
      <dgm:prSet presAssocID="{79677409-D0CE-4FED-8E4D-F4D3B9EC6D10}" presName="parTxOnlySpace" presStyleCnt="0"/>
      <dgm:spPr/>
    </dgm:pt>
    <dgm:pt modelId="{3101AAF0-93CB-4A39-94A3-2DFE9C9ECA9A}" type="pres">
      <dgm:prSet presAssocID="{4137E6EA-FE5F-436F-9188-7AF1332E6424}" presName="parTxOnly" presStyleLbl="node1" presStyleIdx="1" presStyleCnt="4">
        <dgm:presLayoutVars>
          <dgm:chMax val="0"/>
          <dgm:chPref val="0"/>
          <dgm:bulletEnabled val="1"/>
        </dgm:presLayoutVars>
      </dgm:prSet>
      <dgm:spPr/>
    </dgm:pt>
    <dgm:pt modelId="{559316E2-A65B-4F47-9753-C0E7BE15E38E}" type="pres">
      <dgm:prSet presAssocID="{C5A526D7-90C8-4C92-8454-B8B1A237D399}" presName="parTxOnlySpace" presStyleCnt="0"/>
      <dgm:spPr/>
    </dgm:pt>
    <dgm:pt modelId="{893B46E8-0D32-4462-A975-BA1107199CD4}" type="pres">
      <dgm:prSet presAssocID="{56D3E215-E533-4751-8D3A-5FDBAD3422CB}" presName="parTxOnly" presStyleLbl="node1" presStyleIdx="2" presStyleCnt="4">
        <dgm:presLayoutVars>
          <dgm:chMax val="0"/>
          <dgm:chPref val="0"/>
          <dgm:bulletEnabled val="1"/>
        </dgm:presLayoutVars>
      </dgm:prSet>
      <dgm:spPr/>
    </dgm:pt>
    <dgm:pt modelId="{68941152-76B0-4579-867A-EFA3B19A0167}" type="pres">
      <dgm:prSet presAssocID="{E3D509F2-F9F8-44E2-8942-BB3EA1541548}" presName="parTxOnlySpace" presStyleCnt="0"/>
      <dgm:spPr/>
    </dgm:pt>
    <dgm:pt modelId="{D06E76C7-185B-47D8-A410-3F73F1527F1B}" type="pres">
      <dgm:prSet presAssocID="{7217B760-FC10-48A1-A159-E86443F6D005}" presName="parTxOnly" presStyleLbl="node1" presStyleIdx="3" presStyleCnt="4">
        <dgm:presLayoutVars>
          <dgm:chMax val="0"/>
          <dgm:chPref val="0"/>
          <dgm:bulletEnabled val="1"/>
        </dgm:presLayoutVars>
      </dgm:prSet>
      <dgm:spPr/>
    </dgm:pt>
  </dgm:ptLst>
  <dgm:cxnLst>
    <dgm:cxn modelId="{2FC5FC10-B4D2-4C22-8A30-D224C8780E5E}" type="presOf" srcId="{4137E6EA-FE5F-436F-9188-7AF1332E6424}" destId="{3101AAF0-93CB-4A39-94A3-2DFE9C9ECA9A}" srcOrd="0" destOrd="0" presId="urn:microsoft.com/office/officeart/2005/8/layout/chevron1"/>
    <dgm:cxn modelId="{B7D51E32-3236-447D-9845-C9F9CA371876}" type="presOf" srcId="{8C1EF415-FDCC-4A59-A6FE-07B09E709DB4}" destId="{C373BAF9-D6C9-4474-9548-4B6D74352FB1}" srcOrd="0" destOrd="0" presId="urn:microsoft.com/office/officeart/2005/8/layout/chevron1"/>
    <dgm:cxn modelId="{7B91D367-831E-4C16-A89C-F3DF944691DC}" type="presOf" srcId="{479DF6BE-1FB4-41CB-9E1E-742D6B2B393E}" destId="{803A3510-2A97-4590-BD98-ED82336B094A}" srcOrd="0" destOrd="0" presId="urn:microsoft.com/office/officeart/2005/8/layout/chevron1"/>
    <dgm:cxn modelId="{663E3654-6E5B-4F48-9B49-149F790C4B84}" type="presOf" srcId="{7217B760-FC10-48A1-A159-E86443F6D005}" destId="{D06E76C7-185B-47D8-A410-3F73F1527F1B}" srcOrd="0" destOrd="0" presId="urn:microsoft.com/office/officeart/2005/8/layout/chevron1"/>
    <dgm:cxn modelId="{C05E47A5-2BC0-44F9-BF71-0B8CC93ABD05}" srcId="{8C1EF415-FDCC-4A59-A6FE-07B09E709DB4}" destId="{479DF6BE-1FB4-41CB-9E1E-742D6B2B393E}" srcOrd="0" destOrd="0" parTransId="{C9AAEB8E-ABD8-4A1E-9510-12DD6D1BF40A}" sibTransId="{79677409-D0CE-4FED-8E4D-F4D3B9EC6D10}"/>
    <dgm:cxn modelId="{D303FBB3-081A-4A73-A24E-4F80B7736D20}" type="presOf" srcId="{56D3E215-E533-4751-8D3A-5FDBAD3422CB}" destId="{893B46E8-0D32-4462-A975-BA1107199CD4}" srcOrd="0" destOrd="0" presId="urn:microsoft.com/office/officeart/2005/8/layout/chevron1"/>
    <dgm:cxn modelId="{F10D8ADD-8449-445A-B20F-885A1062919B}" srcId="{8C1EF415-FDCC-4A59-A6FE-07B09E709DB4}" destId="{4137E6EA-FE5F-436F-9188-7AF1332E6424}" srcOrd="1" destOrd="0" parTransId="{3C6AF4BD-32FE-44F9-8E97-BC93A9481758}" sibTransId="{C5A526D7-90C8-4C92-8454-B8B1A237D399}"/>
    <dgm:cxn modelId="{5C38C3DE-AC99-4977-A96C-54A0CB2A1613}" srcId="{8C1EF415-FDCC-4A59-A6FE-07B09E709DB4}" destId="{56D3E215-E533-4751-8D3A-5FDBAD3422CB}" srcOrd="2" destOrd="0" parTransId="{2BA12A06-91BE-4413-93E4-17B0CAA7CA9F}" sibTransId="{E3D509F2-F9F8-44E2-8942-BB3EA1541548}"/>
    <dgm:cxn modelId="{86CDFFFC-AD4D-4914-86BE-B5B42443E37B}" srcId="{8C1EF415-FDCC-4A59-A6FE-07B09E709DB4}" destId="{7217B760-FC10-48A1-A159-E86443F6D005}" srcOrd="3" destOrd="0" parTransId="{0ED26D70-28B5-4BF6-8085-B4AD5A2F0186}" sibTransId="{1411BEB6-ED57-4645-B598-64758AE225D7}"/>
    <dgm:cxn modelId="{FCB13FD8-F812-4E68-A0A5-88727F25B2B6}" type="presParOf" srcId="{C373BAF9-D6C9-4474-9548-4B6D74352FB1}" destId="{803A3510-2A97-4590-BD98-ED82336B094A}" srcOrd="0" destOrd="0" presId="urn:microsoft.com/office/officeart/2005/8/layout/chevron1"/>
    <dgm:cxn modelId="{2E0BFF81-3CA9-4BED-847A-DA772FCB40E4}" type="presParOf" srcId="{C373BAF9-D6C9-4474-9548-4B6D74352FB1}" destId="{EFACED55-FC35-43B8-BCBC-A79B21CADA54}" srcOrd="1" destOrd="0" presId="urn:microsoft.com/office/officeart/2005/8/layout/chevron1"/>
    <dgm:cxn modelId="{D06CEF8A-5F64-446F-9E82-2B84EFAA27CC}" type="presParOf" srcId="{C373BAF9-D6C9-4474-9548-4B6D74352FB1}" destId="{3101AAF0-93CB-4A39-94A3-2DFE9C9ECA9A}" srcOrd="2" destOrd="0" presId="urn:microsoft.com/office/officeart/2005/8/layout/chevron1"/>
    <dgm:cxn modelId="{C7A725CE-C8A8-4ECD-965B-39BB5BA7F0B9}" type="presParOf" srcId="{C373BAF9-D6C9-4474-9548-4B6D74352FB1}" destId="{559316E2-A65B-4F47-9753-C0E7BE15E38E}" srcOrd="3" destOrd="0" presId="urn:microsoft.com/office/officeart/2005/8/layout/chevron1"/>
    <dgm:cxn modelId="{A24253E6-A07C-4D7F-A124-5298F1C3971A}" type="presParOf" srcId="{C373BAF9-D6C9-4474-9548-4B6D74352FB1}" destId="{893B46E8-0D32-4462-A975-BA1107199CD4}" srcOrd="4" destOrd="0" presId="urn:microsoft.com/office/officeart/2005/8/layout/chevron1"/>
    <dgm:cxn modelId="{5ABB5369-0DAD-4063-A669-637D1FF40949}" type="presParOf" srcId="{C373BAF9-D6C9-4474-9548-4B6D74352FB1}" destId="{68941152-76B0-4579-867A-EFA3B19A0167}" srcOrd="5" destOrd="0" presId="urn:microsoft.com/office/officeart/2005/8/layout/chevron1"/>
    <dgm:cxn modelId="{13565C74-7042-4434-977D-49E87628FFDD}" type="presParOf" srcId="{C373BAF9-D6C9-4474-9548-4B6D74352FB1}" destId="{D06E76C7-185B-47D8-A410-3F73F1527F1B}"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A3510-2A97-4590-BD98-ED82336B094A}">
      <dsp:nvSpPr>
        <dsp:cNvPr id="0" name=""/>
        <dsp:cNvSpPr/>
      </dsp:nvSpPr>
      <dsp:spPr>
        <a:xfrm>
          <a:off x="5199" y="117057"/>
          <a:ext cx="3026430" cy="1210572"/>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Feasibility Study </a:t>
          </a:r>
        </a:p>
      </dsp:txBody>
      <dsp:txXfrm>
        <a:off x="610485" y="117057"/>
        <a:ext cx="1815858" cy="1210572"/>
      </dsp:txXfrm>
    </dsp:sp>
    <dsp:sp modelId="{3101AAF0-93CB-4A39-94A3-2DFE9C9ECA9A}">
      <dsp:nvSpPr>
        <dsp:cNvPr id="0" name=""/>
        <dsp:cNvSpPr/>
      </dsp:nvSpPr>
      <dsp:spPr>
        <a:xfrm>
          <a:off x="2728986" y="117057"/>
          <a:ext cx="3026430" cy="1210572"/>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a:t>Preconstruction Engineering and Design</a:t>
          </a:r>
        </a:p>
      </dsp:txBody>
      <dsp:txXfrm>
        <a:off x="3334272" y="117057"/>
        <a:ext cx="1815858" cy="1210572"/>
      </dsp:txXfrm>
    </dsp:sp>
    <dsp:sp modelId="{893B46E8-0D32-4462-A975-BA1107199CD4}">
      <dsp:nvSpPr>
        <dsp:cNvPr id="0" name=""/>
        <dsp:cNvSpPr/>
      </dsp:nvSpPr>
      <dsp:spPr>
        <a:xfrm>
          <a:off x="5452773" y="117057"/>
          <a:ext cx="3026430" cy="1210572"/>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a:t>Construction</a:t>
          </a:r>
        </a:p>
      </dsp:txBody>
      <dsp:txXfrm>
        <a:off x="6058059" y="117057"/>
        <a:ext cx="1815858" cy="1210572"/>
      </dsp:txXfrm>
    </dsp:sp>
    <dsp:sp modelId="{D06E76C7-185B-47D8-A410-3F73F1527F1B}">
      <dsp:nvSpPr>
        <dsp:cNvPr id="0" name=""/>
        <dsp:cNvSpPr/>
      </dsp:nvSpPr>
      <dsp:spPr>
        <a:xfrm>
          <a:off x="8176560" y="117057"/>
          <a:ext cx="3026430" cy="1210572"/>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a:t>Operations and Maintenance</a:t>
          </a:r>
        </a:p>
      </dsp:txBody>
      <dsp:txXfrm>
        <a:off x="8781846" y="117057"/>
        <a:ext cx="1815858" cy="12105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A3510-2A97-4590-BD98-ED82336B094A}">
      <dsp:nvSpPr>
        <dsp:cNvPr id="0" name=""/>
        <dsp:cNvSpPr/>
      </dsp:nvSpPr>
      <dsp:spPr>
        <a:xfrm>
          <a:off x="5199" y="117057"/>
          <a:ext cx="3026430" cy="1210572"/>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Scoping &amp; Alternatives Identification </a:t>
          </a:r>
        </a:p>
      </dsp:txBody>
      <dsp:txXfrm>
        <a:off x="610485" y="117057"/>
        <a:ext cx="1815858" cy="1210572"/>
      </dsp:txXfrm>
    </dsp:sp>
    <dsp:sp modelId="{3101AAF0-93CB-4A39-94A3-2DFE9C9ECA9A}">
      <dsp:nvSpPr>
        <dsp:cNvPr id="0" name=""/>
        <dsp:cNvSpPr/>
      </dsp:nvSpPr>
      <dsp:spPr>
        <a:xfrm>
          <a:off x="2728986" y="117057"/>
          <a:ext cx="3026430" cy="1210572"/>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Alternatives Evaluation &amp; Analysis</a:t>
          </a:r>
        </a:p>
      </dsp:txBody>
      <dsp:txXfrm>
        <a:off x="3334272" y="117057"/>
        <a:ext cx="1815858" cy="1210572"/>
      </dsp:txXfrm>
    </dsp:sp>
    <dsp:sp modelId="{893B46E8-0D32-4462-A975-BA1107199CD4}">
      <dsp:nvSpPr>
        <dsp:cNvPr id="0" name=""/>
        <dsp:cNvSpPr/>
      </dsp:nvSpPr>
      <dsp:spPr>
        <a:xfrm>
          <a:off x="5452773" y="117057"/>
          <a:ext cx="3026430" cy="1210572"/>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Selected  Plan Development</a:t>
          </a:r>
        </a:p>
      </dsp:txBody>
      <dsp:txXfrm>
        <a:off x="6058059" y="117057"/>
        <a:ext cx="1815858" cy="1210572"/>
      </dsp:txXfrm>
    </dsp:sp>
    <dsp:sp modelId="{D06E76C7-185B-47D8-A410-3F73F1527F1B}">
      <dsp:nvSpPr>
        <dsp:cNvPr id="0" name=""/>
        <dsp:cNvSpPr/>
      </dsp:nvSpPr>
      <dsp:spPr>
        <a:xfrm>
          <a:off x="8176560" y="117057"/>
          <a:ext cx="3026430" cy="1210572"/>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Final Report Processing</a:t>
          </a:r>
        </a:p>
      </dsp:txBody>
      <dsp:txXfrm>
        <a:off x="8781846" y="117057"/>
        <a:ext cx="1815858" cy="12105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A3510-2A97-4590-BD98-ED82336B094A}">
      <dsp:nvSpPr>
        <dsp:cNvPr id="0" name=""/>
        <dsp:cNvSpPr/>
      </dsp:nvSpPr>
      <dsp:spPr>
        <a:xfrm>
          <a:off x="5199" y="117057"/>
          <a:ext cx="3026430" cy="1210572"/>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Scoping &amp; Alternatives Identification </a:t>
          </a:r>
        </a:p>
      </dsp:txBody>
      <dsp:txXfrm>
        <a:off x="610485" y="117057"/>
        <a:ext cx="1815858" cy="1210572"/>
      </dsp:txXfrm>
    </dsp:sp>
    <dsp:sp modelId="{3101AAF0-93CB-4A39-94A3-2DFE9C9ECA9A}">
      <dsp:nvSpPr>
        <dsp:cNvPr id="0" name=""/>
        <dsp:cNvSpPr/>
      </dsp:nvSpPr>
      <dsp:spPr>
        <a:xfrm>
          <a:off x="2728986" y="117057"/>
          <a:ext cx="3026430" cy="1210572"/>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Alternatives Evaluation &amp; Analysis</a:t>
          </a:r>
        </a:p>
      </dsp:txBody>
      <dsp:txXfrm>
        <a:off x="3334272" y="117057"/>
        <a:ext cx="1815858" cy="1210572"/>
      </dsp:txXfrm>
    </dsp:sp>
    <dsp:sp modelId="{893B46E8-0D32-4462-A975-BA1107199CD4}">
      <dsp:nvSpPr>
        <dsp:cNvPr id="0" name=""/>
        <dsp:cNvSpPr/>
      </dsp:nvSpPr>
      <dsp:spPr>
        <a:xfrm>
          <a:off x="5452773" y="117057"/>
          <a:ext cx="3026430" cy="1210572"/>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Selected  Plan Development</a:t>
          </a:r>
        </a:p>
      </dsp:txBody>
      <dsp:txXfrm>
        <a:off x="6058059" y="117057"/>
        <a:ext cx="1815858" cy="1210572"/>
      </dsp:txXfrm>
    </dsp:sp>
    <dsp:sp modelId="{D06E76C7-185B-47D8-A410-3F73F1527F1B}">
      <dsp:nvSpPr>
        <dsp:cNvPr id="0" name=""/>
        <dsp:cNvSpPr/>
      </dsp:nvSpPr>
      <dsp:spPr>
        <a:xfrm>
          <a:off x="8176560" y="117057"/>
          <a:ext cx="3026430" cy="1210572"/>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t>Final Report Processing</a:t>
          </a:r>
        </a:p>
      </dsp:txBody>
      <dsp:txXfrm>
        <a:off x="8781846" y="117057"/>
        <a:ext cx="1815858" cy="121057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629D8194-0AE9-4E9B-B864-4F5D79875813}" type="datetimeFigureOut">
              <a:rPr lang="en-US" smtClean="0"/>
              <a:t>5/29/2025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B6AA0745-3AB2-4470-9454-A34E43FE40E4}" type="slidenum">
              <a:rPr lang="en-US" smtClean="0"/>
              <a:t>‹#›</a:t>
            </a:fld>
            <a:endParaRPr lang="en-US"/>
          </a:p>
        </p:txBody>
      </p:sp>
    </p:spTree>
    <p:extLst>
      <p:ext uri="{BB962C8B-B14F-4D97-AF65-F5344CB8AC3E}">
        <p14:creationId xmlns:p14="http://schemas.microsoft.com/office/powerpoint/2010/main" val="42182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14="http://schemas.microsoft.com/office/powerpoint/2010/main"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r>
              <a:rPr lang="en-US"/>
              <a:t>May 29, 2025</a:t>
            </a:r>
            <a:endParaRPr lang="en-US" dirty="0"/>
          </a:p>
        </p:txBody>
      </p:sp>
      <p:sp>
        <p:nvSpPr>
          <p:cNvPr id="8" name="Footer Placeholder 7"/>
          <p:cNvSpPr>
            <a:spLocks noGrp="1"/>
          </p:cNvSpPr>
          <p:nvPr>
            <p:ph type="ftr" sz="quarter" idx="11"/>
          </p:nvPr>
        </p:nvSpPr>
        <p:spPr/>
        <p:txBody>
          <a:bodyPr/>
          <a:lstStyle/>
          <a:p>
            <a:r>
              <a:rPr lang="en-US" sz="1050" dirty="0"/>
              <a:t>IWPC All Boards</a:t>
            </a:r>
            <a:endParaRPr lang="en-US" dirty="0"/>
          </a:p>
        </p:txBody>
      </p:sp>
      <p:sp>
        <p:nvSpPr>
          <p:cNvPr id="9" name="Slide Number Placeholder 8"/>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49993195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p14="http://schemas.microsoft.com/office/powerpoint/2010/main"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May 29, 2025</a:t>
            </a:r>
          </a:p>
        </p:txBody>
      </p:sp>
      <p:sp>
        <p:nvSpPr>
          <p:cNvPr id="5" name="Footer Placeholder 4"/>
          <p:cNvSpPr>
            <a:spLocks noGrp="1"/>
          </p:cNvSpPr>
          <p:nvPr>
            <p:ph type="ftr" sz="quarter" idx="11"/>
          </p:nvPr>
        </p:nvSpPr>
        <p:spPr/>
        <p:txBody>
          <a:bodyPr/>
          <a:lstStyle/>
          <a:p>
            <a:r>
              <a:rPr lang="en-US"/>
              <a:t>IWPC All Boards</a:t>
            </a:r>
          </a:p>
        </p:txBody>
      </p:sp>
      <p:sp>
        <p:nvSpPr>
          <p:cNvPr id="6" name="Slide Number Placeholder 5"/>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2238084922"/>
      </p:ext>
    </p:extLst>
  </p:cSld>
  <p:clrMapOvr>
    <a:masterClrMapping/>
  </p:clrMapOvr>
</p:sldLayout>
</file>

<file path=ppt/slideLayouts/slideLayout11.xml><?xml version="1.0" encoding="utf-8"?>
<p:sldLayout xmlns:p14="http://schemas.microsoft.com/office/powerpoint/2010/main"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May 29, 2025</a:t>
            </a:r>
          </a:p>
        </p:txBody>
      </p:sp>
      <p:sp>
        <p:nvSpPr>
          <p:cNvPr id="5" name="Footer Placeholder 4"/>
          <p:cNvSpPr>
            <a:spLocks noGrp="1"/>
          </p:cNvSpPr>
          <p:nvPr>
            <p:ph type="ftr" sz="quarter" idx="11"/>
          </p:nvPr>
        </p:nvSpPr>
        <p:spPr/>
        <p:txBody>
          <a:bodyPr/>
          <a:lstStyle/>
          <a:p>
            <a:r>
              <a:rPr lang="en-US"/>
              <a:t>IWPC All Boards</a:t>
            </a:r>
          </a:p>
        </p:txBody>
      </p:sp>
      <p:sp>
        <p:nvSpPr>
          <p:cNvPr id="6" name="Slide Number Placeholder 5"/>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159255879"/>
      </p:ext>
    </p:extLst>
  </p:cSld>
  <p:clrMapOvr>
    <a:masterClrMapping/>
  </p:clrMapOvr>
</p:sldLayout>
</file>

<file path=ppt/slideLayouts/slideLayout2.xml><?xml version="1.0" encoding="utf-8"?>
<p:sldLayout xmlns:p14="http://schemas.microsoft.com/office/powerpoint/2010/main"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sz="1100"/>
            </a:lvl1pPr>
          </a:lstStyle>
          <a:p>
            <a:r>
              <a:rPr lang="en-US"/>
              <a:t>May 29, 2025</a:t>
            </a:r>
            <a:endParaRPr lang="en-US" dirty="0"/>
          </a:p>
        </p:txBody>
      </p:sp>
      <p:sp>
        <p:nvSpPr>
          <p:cNvPr id="8" name="Footer Placeholder 7"/>
          <p:cNvSpPr>
            <a:spLocks noGrp="1"/>
          </p:cNvSpPr>
          <p:nvPr>
            <p:ph type="ftr" sz="quarter" idx="11"/>
          </p:nvPr>
        </p:nvSpPr>
        <p:spPr/>
        <p:txBody>
          <a:bodyPr/>
          <a:lstStyle>
            <a:lvl1pPr>
              <a:defRPr/>
            </a:lvl1pPr>
          </a:lstStyle>
          <a:p>
            <a:r>
              <a:rPr lang="en-US" sz="1100"/>
              <a:t>IWPC All Boards</a:t>
            </a:r>
            <a:endParaRPr lang="en-US" dirty="0"/>
          </a:p>
        </p:txBody>
      </p:sp>
      <p:sp>
        <p:nvSpPr>
          <p:cNvPr id="9" name="Slide Number Placeholder 8"/>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4181898990"/>
      </p:ext>
    </p:extLst>
  </p:cSld>
  <p:clrMapOvr>
    <a:masterClrMapping/>
  </p:clrMapOvr>
</p:sldLayout>
</file>

<file path=ppt/slideLayouts/slideLayout3.xml><?xml version="1.0" encoding="utf-8"?>
<p:sldLayout xmlns:p14="http://schemas.microsoft.com/office/powerpoint/2010/main"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r>
              <a:rPr lang="en-US"/>
              <a:t>May 29, 2025</a:t>
            </a:r>
          </a:p>
        </p:txBody>
      </p:sp>
      <p:sp>
        <p:nvSpPr>
          <p:cNvPr id="8" name="Footer Placeholder 7"/>
          <p:cNvSpPr>
            <a:spLocks noGrp="1"/>
          </p:cNvSpPr>
          <p:nvPr>
            <p:ph type="ftr" sz="quarter" idx="11"/>
          </p:nvPr>
        </p:nvSpPr>
        <p:spPr/>
        <p:txBody>
          <a:bodyPr/>
          <a:lstStyle/>
          <a:p>
            <a:r>
              <a:rPr lang="en-US"/>
              <a:t>IWPC All Boards</a:t>
            </a:r>
          </a:p>
        </p:txBody>
      </p:sp>
      <p:sp>
        <p:nvSpPr>
          <p:cNvPr id="9" name="Slide Number Placeholder 8"/>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63945487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p14="http://schemas.microsoft.com/office/powerpoint/2010/main"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r>
              <a:rPr lang="en-US"/>
              <a:t>May 29, 2025</a:t>
            </a:r>
            <a:endParaRPr lang="en-US" dirty="0"/>
          </a:p>
        </p:txBody>
      </p:sp>
      <p:sp>
        <p:nvSpPr>
          <p:cNvPr id="9" name="Footer Placeholder 8"/>
          <p:cNvSpPr>
            <a:spLocks noGrp="1"/>
          </p:cNvSpPr>
          <p:nvPr>
            <p:ph type="ftr" sz="quarter" idx="11"/>
          </p:nvPr>
        </p:nvSpPr>
        <p:spPr/>
        <p:txBody>
          <a:bodyPr/>
          <a:lstStyle/>
          <a:p>
            <a:r>
              <a:rPr lang="en-US" sz="1050" dirty="0"/>
              <a:t>IWPC All Boards</a:t>
            </a:r>
            <a:endParaRPr lang="en-US" dirty="0"/>
          </a:p>
        </p:txBody>
      </p:sp>
      <p:sp>
        <p:nvSpPr>
          <p:cNvPr id="10" name="Slide Number Placeholder 9"/>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4212638911"/>
      </p:ext>
    </p:extLst>
  </p:cSld>
  <p:clrMapOvr>
    <a:masterClrMapping/>
  </p:clrMapOvr>
</p:sldLayout>
</file>

<file path=ppt/slideLayouts/slideLayout5.xml><?xml version="1.0" encoding="utf-8"?>
<p:sldLayout xmlns:p14="http://schemas.microsoft.com/office/powerpoint/2010/main"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r>
              <a:rPr lang="en-US"/>
              <a:t>May 29, 2025</a:t>
            </a:r>
          </a:p>
        </p:txBody>
      </p:sp>
      <p:sp>
        <p:nvSpPr>
          <p:cNvPr id="8" name="Footer Placeholder 7"/>
          <p:cNvSpPr>
            <a:spLocks noGrp="1"/>
          </p:cNvSpPr>
          <p:nvPr>
            <p:ph type="ftr" sz="quarter" idx="11"/>
          </p:nvPr>
        </p:nvSpPr>
        <p:spPr/>
        <p:txBody>
          <a:bodyPr/>
          <a:lstStyle/>
          <a:p>
            <a:r>
              <a:rPr lang="en-US"/>
              <a:t>IWPC All Boards</a:t>
            </a:r>
          </a:p>
        </p:txBody>
      </p:sp>
      <p:sp>
        <p:nvSpPr>
          <p:cNvPr id="9" name="Slide Number Placeholder 8"/>
          <p:cNvSpPr>
            <a:spLocks noGrp="1"/>
          </p:cNvSpPr>
          <p:nvPr>
            <p:ph type="sldNum" sz="quarter" idx="12"/>
          </p:nvPr>
        </p:nvSpPr>
        <p:spPr/>
        <p:txBody>
          <a:bodyPr/>
          <a:lstStyle/>
          <a:p>
            <a:fld id="{DE532BB9-60DE-40EA-B351-EB23C447F6A7}"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699255073"/>
      </p:ext>
    </p:extLst>
  </p:cSld>
  <p:clrMapOvr>
    <a:masterClrMapping/>
  </p:clrMapOvr>
</p:sldLayout>
</file>

<file path=ppt/slideLayouts/slideLayout6.xml><?xml version="1.0" encoding="utf-8"?>
<p:sldLayout xmlns:p14="http://schemas.microsoft.com/office/powerpoint/2010/main"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May 29, 2025</a:t>
            </a:r>
          </a:p>
        </p:txBody>
      </p:sp>
      <p:sp>
        <p:nvSpPr>
          <p:cNvPr id="4" name="Footer Placeholder 3"/>
          <p:cNvSpPr>
            <a:spLocks noGrp="1"/>
          </p:cNvSpPr>
          <p:nvPr>
            <p:ph type="ftr" sz="quarter" idx="11"/>
          </p:nvPr>
        </p:nvSpPr>
        <p:spPr/>
        <p:txBody>
          <a:bodyPr/>
          <a:lstStyle/>
          <a:p>
            <a:r>
              <a:rPr lang="en-US" sz="1050" dirty="0"/>
              <a:t>IWPC All Boards</a:t>
            </a:r>
            <a:endParaRPr lang="en-US" dirty="0"/>
          </a:p>
        </p:txBody>
      </p:sp>
      <p:sp>
        <p:nvSpPr>
          <p:cNvPr id="5" name="Slide Number Placeholder 4"/>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667679590"/>
      </p:ext>
    </p:extLst>
  </p:cSld>
  <p:clrMapOvr>
    <a:masterClrMapping/>
  </p:clrMapOvr>
</p:sldLayout>
</file>

<file path=ppt/slideLayouts/slideLayout7.xml><?xml version="1.0" encoding="utf-8"?>
<p:sldLayout xmlns:p14="http://schemas.microsoft.com/office/powerpoint/2010/main"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May 29, 2025</a:t>
            </a:r>
          </a:p>
        </p:txBody>
      </p:sp>
      <p:sp>
        <p:nvSpPr>
          <p:cNvPr id="3" name="Footer Placeholder 2"/>
          <p:cNvSpPr>
            <a:spLocks noGrp="1"/>
          </p:cNvSpPr>
          <p:nvPr>
            <p:ph type="ftr" sz="quarter" idx="11"/>
          </p:nvPr>
        </p:nvSpPr>
        <p:spPr/>
        <p:txBody>
          <a:bodyPr/>
          <a:lstStyle/>
          <a:p>
            <a:r>
              <a:rPr lang="en-US" sz="1050" dirty="0"/>
              <a:t>IWPC All Boards</a:t>
            </a:r>
            <a:endParaRPr lang="en-US" dirty="0"/>
          </a:p>
        </p:txBody>
      </p:sp>
      <p:sp>
        <p:nvSpPr>
          <p:cNvPr id="4" name="Slide Number Placeholder 3"/>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2784165015"/>
      </p:ext>
    </p:extLst>
  </p:cSld>
  <p:clrMapOvr>
    <a:masterClrMapping/>
  </p:clrMapOvr>
</p:sldLayout>
</file>

<file path=ppt/slideLayouts/slideLayout8.xml><?xml version="1.0" encoding="utf-8"?>
<p:sldLayout xmlns:p14="http://schemas.microsoft.com/office/powerpoint/2010/main"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May 29, 2025</a:t>
            </a:r>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r>
              <a:rPr lang="en-US"/>
              <a:t>IWPC All Boards</a:t>
            </a:r>
          </a:p>
        </p:txBody>
      </p:sp>
      <p:sp>
        <p:nvSpPr>
          <p:cNvPr id="7" name="Slide Number Placeholder 6"/>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499040460"/>
      </p:ext>
    </p:extLst>
  </p:cSld>
  <p:clrMapOvr>
    <a:masterClrMapping/>
  </p:clrMapOvr>
</p:sldLayout>
</file>

<file path=ppt/slideLayouts/slideLayout9.xml><?xml version="1.0" encoding="utf-8"?>
<p:sldLayout xmlns:p14="http://schemas.microsoft.com/office/powerpoint/2010/main"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r>
              <a:rPr lang="en-US"/>
              <a:t>May 29, 2025</a:t>
            </a:r>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r>
              <a:rPr lang="en-US"/>
              <a:t>IWPC All Boards</a:t>
            </a:r>
          </a:p>
        </p:txBody>
      </p:sp>
      <p:sp>
        <p:nvSpPr>
          <p:cNvPr id="7" name="Slide Number Placeholder 6"/>
          <p:cNvSpPr>
            <a:spLocks noGrp="1"/>
          </p:cNvSpPr>
          <p:nvPr>
            <p:ph type="sldNum" sz="quarter" idx="12"/>
          </p:nvPr>
        </p:nvSpPr>
        <p:spPr/>
        <p:txBody>
          <a:bodyPr/>
          <a:lstStyle/>
          <a:p>
            <a:fld id="{DE532BB9-60DE-40EA-B351-EB23C447F6A7}" type="slidenum">
              <a:rPr lang="en-US" smtClean="0"/>
              <a:t>‹#›</a:t>
            </a:fld>
            <a:endParaRPr lang="en-US"/>
          </a:p>
        </p:txBody>
      </p:sp>
    </p:spTree>
    <p:extLst>
      <p:ext uri="{BB962C8B-B14F-4D97-AF65-F5344CB8AC3E}">
        <p14:creationId xmlns:p14="http://schemas.microsoft.com/office/powerpoint/2010/main" val="244817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May 29, 2025</a:t>
            </a:r>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sz="1050" dirty="0"/>
              <a:t>IWPC All Boards</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DE532BB9-60DE-40EA-B351-EB23C447F6A7}" type="slidenum">
              <a:rPr lang="en-US" smtClean="0"/>
              <a:t>‹#›</a:t>
            </a:fld>
            <a:endParaRPr lang="en-US"/>
          </a:p>
        </p:txBody>
      </p:sp>
    </p:spTree>
    <p:extLst>
      <p:ext uri="{BB962C8B-B14F-4D97-AF65-F5344CB8AC3E}">
        <p14:creationId xmlns:p14="http://schemas.microsoft.com/office/powerpoint/2010/main" val="104151195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hf hdr="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229F9B52-B07A-413C-B90A-180252251BE6}"/>
              </a:ext>
            </a:extLst>
          </p:cNvPr>
          <p:cNvSpPr>
            <a:spLocks noGrp="1"/>
          </p:cNvSpPr>
          <p:nvPr>
            <p:ph type="ctrTitle"/>
          </p:nvPr>
        </p:nvSpPr>
        <p:spPr>
          <a:xfrm>
            <a:off x="1600200" y="1513114"/>
            <a:ext cx="8991600" cy="2519550"/>
          </a:xfrm>
        </p:spPr>
        <p:txBody>
          <a:bodyPr>
            <a:normAutofit/>
          </a:bodyPr>
          <a:lstStyle/>
          <a:p>
            <a:r>
              <a:rPr lang="en-US" dirty="0"/>
              <a:t>All-Boards Meeting:</a:t>
            </a:r>
            <a:br>
              <a:rPr lang="en-US" dirty="0"/>
            </a:br>
            <a:r>
              <a:rPr lang="en-US" dirty="0"/>
              <a:t>Mendocino County inland water and power commission &amp; Member agencies</a:t>
            </a:r>
          </a:p>
        </p:txBody>
      </p:sp>
      <p:sp>
        <p:nvSpPr>
          <p:cNvPr id="3" name="Subtitle 2" descr="" title="">
            <a:extLst>
              <a:ext uri="{FF2B5EF4-FFF2-40B4-BE49-F238E27FC236}">
                <a16:creationId xmlns:a16="http://schemas.microsoft.com/office/drawing/2014/main" id="{BABBE2F9-022D-4A03-A954-B55891BD4318}"/>
              </a:ext>
            </a:extLst>
          </p:cNvPr>
          <p:cNvSpPr>
            <a:spLocks noGrp="1"/>
          </p:cNvSpPr>
          <p:nvPr>
            <p:ph type="subTitle" idx="1"/>
          </p:nvPr>
        </p:nvSpPr>
        <p:spPr/>
        <p:txBody>
          <a:bodyPr>
            <a:normAutofit/>
          </a:bodyPr>
          <a:lstStyle/>
          <a:p>
            <a:r>
              <a:rPr lang="en-US" sz="3600" dirty="0">
                <a:solidFill>
                  <a:schemeClr val="bg1"/>
                </a:solidFill>
              </a:rPr>
              <a:t>May 28, 2025</a:t>
            </a:r>
          </a:p>
        </p:txBody>
      </p:sp>
      <p:sp>
        <p:nvSpPr>
          <p:cNvPr id="4" name="Date Placeholder 3" descr="" title="">
            <a:extLst>
              <a:ext uri="{FF2B5EF4-FFF2-40B4-BE49-F238E27FC236}">
                <a16:creationId xmlns:a16="http://schemas.microsoft.com/office/drawing/2014/main" id="{8564846B-BEB2-4F1F-9230-C972EED1A9E1}"/>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3C342F2F-8329-410E-B552-B297581AA0B6}"/>
              </a:ext>
            </a:extLst>
          </p:cNvPr>
          <p:cNvSpPr>
            <a:spLocks noGrp="1"/>
          </p:cNvSpPr>
          <p:nvPr>
            <p:ph type="ftr" sz="quarter" idx="11"/>
          </p:nvPr>
        </p:nvSpPr>
        <p:spPr/>
        <p:txBody>
          <a:bodyPr/>
          <a:lstStyle/>
          <a:p>
            <a:r>
              <a:rPr lang="en-US" sz="1050"/>
              <a:t>IWPC All Boards</a:t>
            </a:r>
            <a:endParaRPr lang="en-US" dirty="0"/>
          </a:p>
        </p:txBody>
      </p:sp>
      <p:sp>
        <p:nvSpPr>
          <p:cNvPr id="6" name="Slide Number Placeholder 5" descr="" title="">
            <a:extLst>
              <a:ext uri="{FF2B5EF4-FFF2-40B4-BE49-F238E27FC236}">
                <a16:creationId xmlns:a16="http://schemas.microsoft.com/office/drawing/2014/main" id="{16B7ABCA-C420-40EF-9B46-EDADB2C93050}"/>
              </a:ext>
            </a:extLst>
          </p:cNvPr>
          <p:cNvSpPr>
            <a:spLocks noGrp="1"/>
          </p:cNvSpPr>
          <p:nvPr>
            <p:ph type="sldNum" sz="quarter" idx="12"/>
          </p:nvPr>
        </p:nvSpPr>
        <p:spPr/>
        <p:txBody>
          <a:bodyPr/>
          <a:lstStyle/>
          <a:p>
            <a:fld id="{DE532BB9-60DE-40EA-B351-EB23C447F6A7}" type="slidenum">
              <a:rPr lang="en-US" smtClean="0"/>
              <a:t>1</a:t>
            </a:fld>
            <a:endParaRPr lang="en-US"/>
          </a:p>
        </p:txBody>
      </p:sp>
    </p:spTree>
    <p:extLst>
      <p:ext uri="{BB962C8B-B14F-4D97-AF65-F5344CB8AC3E}">
        <p14:creationId xmlns:p14="http://schemas.microsoft.com/office/powerpoint/2010/main" val="3708824952"/>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336D3ABD-D9F3-DDF7-ABCE-FC702E92EEA2}"/>
              </a:ext>
            </a:extLst>
          </p:cNvPr>
          <p:cNvSpPr>
            <a:spLocks noGrp="1"/>
          </p:cNvSpPr>
          <p:nvPr>
            <p:ph type="title"/>
          </p:nvPr>
        </p:nvSpPr>
        <p:spPr>
          <a:xfrm>
            <a:off x="2231136" y="155196"/>
            <a:ext cx="7729728" cy="817927"/>
          </a:xfrm>
        </p:spPr>
        <p:txBody>
          <a:bodyPr>
            <a:noAutofit/>
          </a:bodyPr>
          <a:lstStyle/>
          <a:p>
            <a:r>
              <a:rPr lang="en-US" sz="2400" dirty="0"/>
              <a:t>Potential Overall Surrender and Construction Schedule</a:t>
            </a:r>
          </a:p>
        </p:txBody>
      </p:sp>
      <p:sp>
        <p:nvSpPr>
          <p:cNvPr id="4" name="Date Placeholder 3" descr="" title="">
            <a:extLst>
              <a:ext uri="{FF2B5EF4-FFF2-40B4-BE49-F238E27FC236}">
                <a16:creationId xmlns:a16="http://schemas.microsoft.com/office/drawing/2014/main" id="{C2820FC6-81ED-A974-1B38-B782D7DA3796}"/>
              </a:ext>
            </a:extLst>
          </p:cNvPr>
          <p:cNvSpPr>
            <a:spLocks noGrp="1"/>
          </p:cNvSpPr>
          <p:nvPr>
            <p:ph type="dt" sz="half" idx="10"/>
          </p:nvPr>
        </p:nvSpPr>
        <p:spPr/>
        <p:txBody>
          <a:bodyPr/>
          <a:lstStyle/>
          <a:p>
            <a:r>
              <a:rPr lang="en-US"/>
              <a:t>May 29, 2025</a:t>
            </a:r>
            <a:endParaRPr lang="en-US" dirty="0"/>
          </a:p>
        </p:txBody>
      </p:sp>
      <p:sp>
        <p:nvSpPr>
          <p:cNvPr id="6" name="Footer Placeholder 5" descr="" title="">
            <a:extLst>
              <a:ext uri="{FF2B5EF4-FFF2-40B4-BE49-F238E27FC236}">
                <a16:creationId xmlns:a16="http://schemas.microsoft.com/office/drawing/2014/main" id="{98204427-1147-F9D1-7C7E-325463112312}"/>
              </a:ext>
            </a:extLst>
          </p:cNvPr>
          <p:cNvSpPr>
            <a:spLocks noGrp="1"/>
          </p:cNvSpPr>
          <p:nvPr>
            <p:ph type="ftr" sz="quarter" idx="11"/>
          </p:nvPr>
        </p:nvSpPr>
        <p:spPr/>
        <p:txBody>
          <a:bodyPr/>
          <a:lstStyle/>
          <a:p>
            <a:r>
              <a:rPr lang="en-US" sz="1200" dirty="0"/>
              <a:t>IWPC All Boards</a:t>
            </a:r>
            <a:endParaRPr lang="en-US" dirty="0"/>
          </a:p>
        </p:txBody>
      </p:sp>
      <p:sp>
        <p:nvSpPr>
          <p:cNvPr id="7" name="Slide Number Placeholder 6" descr="" title="">
            <a:extLst>
              <a:ext uri="{FF2B5EF4-FFF2-40B4-BE49-F238E27FC236}">
                <a16:creationId xmlns:a16="http://schemas.microsoft.com/office/drawing/2014/main" id="{6F89D788-0140-C229-0A53-4B19FBCB2DA3}"/>
              </a:ext>
            </a:extLst>
          </p:cNvPr>
          <p:cNvSpPr>
            <a:spLocks noGrp="1"/>
          </p:cNvSpPr>
          <p:nvPr>
            <p:ph type="sldNum" sz="quarter" idx="12"/>
          </p:nvPr>
        </p:nvSpPr>
        <p:spPr/>
        <p:txBody>
          <a:bodyPr/>
          <a:lstStyle/>
          <a:p>
            <a:fld id="{DE532BB9-60DE-40EA-B351-EB23C447F6A7}" type="slidenum">
              <a:rPr lang="en-US" smtClean="0"/>
              <a:t>10</a:t>
            </a:fld>
            <a:endParaRPr lang="en-US"/>
          </a:p>
        </p:txBody>
      </p:sp>
      <p:pic>
        <p:nvPicPr>
          <p:cNvPr id="5" name="Picture 4" descr="" title="">
            <a:extLst>
              <a:ext uri="{FF2B5EF4-FFF2-40B4-BE49-F238E27FC236}">
                <a16:creationId xmlns:a16="http://schemas.microsoft.com/office/drawing/2014/main" id="{95D5D52D-8565-6FF9-F61E-43BD52E4AF29}"/>
              </a:ext>
            </a:extLst>
          </p:cNvPr>
          <p:cNvPicPr>
            <a:picLocks noChangeAspect="1"/>
          </p:cNvPicPr>
          <p:nvPr/>
        </p:nvPicPr>
        <p:blipFill>
          <a:blip r:embed="rId2"/>
          <a:stretch>
            <a:fillRect/>
          </a:stretch>
        </p:blipFill>
        <p:spPr>
          <a:xfrm>
            <a:off x="0" y="1242564"/>
            <a:ext cx="12192000" cy="4372872"/>
          </a:xfrm>
          <a:prstGeom prst="rect">
            <a:avLst/>
          </a:prstGeom>
          <a:solidFill>
            <a:schemeClr val="tx2">
              <a:lumMod val="20000"/>
              <a:lumOff val="80000"/>
            </a:schemeClr>
          </a:solidFill>
          <a:ln>
            <a:solidFill>
              <a:srgbClr val="002060"/>
            </a:solidFill>
          </a:ln>
        </p:spPr>
      </p:pic>
    </p:spTree>
    <p:extLst>
      <p:ext uri="{BB962C8B-B14F-4D97-AF65-F5344CB8AC3E}">
        <p14:creationId xmlns:p14="http://schemas.microsoft.com/office/powerpoint/2010/main" val="3591130919"/>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E67D9A73-2F40-4F00-22C5-2B3F28151749}"/>
              </a:ext>
            </a:extLst>
          </p:cNvPr>
          <p:cNvSpPr>
            <a:spLocks noGrp="1"/>
          </p:cNvSpPr>
          <p:nvPr>
            <p:ph type="title"/>
          </p:nvPr>
        </p:nvSpPr>
        <p:spPr>
          <a:xfrm>
            <a:off x="2157274" y="335518"/>
            <a:ext cx="7954392" cy="738273"/>
          </a:xfrm>
        </p:spPr>
        <p:txBody>
          <a:bodyPr>
            <a:normAutofit fontScale="90000"/>
          </a:bodyPr>
          <a:lstStyle/>
          <a:p>
            <a:r>
              <a:rPr lang="en-US" dirty="0"/>
              <a:t>FUTURE DIVERSION POTENTIAL</a:t>
            </a:r>
          </a:p>
        </p:txBody>
      </p:sp>
      <p:sp>
        <p:nvSpPr>
          <p:cNvPr id="3" name="Content Placeholder 2" descr="" title="">
            <a:extLst>
              <a:ext uri="{FF2B5EF4-FFF2-40B4-BE49-F238E27FC236}">
                <a16:creationId xmlns:a16="http://schemas.microsoft.com/office/drawing/2014/main" id="{51E581A1-CDEE-5E72-9988-0E52D489E0E3}"/>
              </a:ext>
            </a:extLst>
          </p:cNvPr>
          <p:cNvSpPr>
            <a:spLocks noGrp="1"/>
          </p:cNvSpPr>
          <p:nvPr>
            <p:ph idx="1"/>
          </p:nvPr>
        </p:nvSpPr>
        <p:spPr>
          <a:xfrm>
            <a:off x="794657" y="1273630"/>
            <a:ext cx="9964265" cy="2463870"/>
          </a:xfrm>
        </p:spPr>
        <p:txBody>
          <a:bodyPr>
            <a:normAutofit fontScale="85000" lnSpcReduction="20000"/>
          </a:bodyPr>
          <a:lstStyle/>
          <a:p>
            <a:pPr marL="342900" marR="0" lvl="0" indent="-342900">
              <a:buFont typeface="Symbol" panose="05050102010706020507" pitchFamily="18" charset="2"/>
              <a:buChar char=""/>
            </a:pPr>
            <a:r>
              <a:rPr lang="en-US" sz="2800" dirty="0">
                <a:solidFill>
                  <a:schemeClr val="tx1"/>
                </a:solidFill>
                <a:latin typeface="Calibri" panose="020F0502020204030204" pitchFamily="34" charset="0"/>
                <a:ea typeface="Times New Roman" panose="02020603050405020304" pitchFamily="18" charset="0"/>
                <a:cs typeface="Aptos" panose="020B0004020202020204" pitchFamily="34" charset="0"/>
              </a:rPr>
              <a:t>Over the past decades the amount of water from the Eel has been decreasing due to the Endangered Species Act.</a:t>
            </a:r>
          </a:p>
          <a:p>
            <a:pPr marL="342900" marR="0" lvl="0" indent="-342900">
              <a:buFont typeface="Symbol" panose="05050102010706020507" pitchFamily="18" charset="2"/>
              <a:buChar char=""/>
            </a:pPr>
            <a:r>
              <a:rPr lang="en-US" sz="2800" dirty="0">
                <a:solidFill>
                  <a:schemeClr val="tx1"/>
                </a:solidFill>
                <a:latin typeface="Calibri" panose="020F0502020204030204" pitchFamily="34" charset="0"/>
                <a:ea typeface="Times New Roman" panose="02020603050405020304" pitchFamily="18" charset="0"/>
                <a:cs typeface="Aptos" panose="020B0004020202020204" pitchFamily="34" charset="0"/>
              </a:rPr>
              <a:t>Further, without dams on the Eel River, w</a:t>
            </a:r>
            <a:r>
              <a:rPr lang="en-US" sz="2800" dirty="0">
                <a:solidFill>
                  <a:schemeClr val="tx1"/>
                </a:solidFill>
                <a:effectLst/>
                <a:latin typeface="Calibri" panose="020F0502020204030204" pitchFamily="34" charset="0"/>
                <a:ea typeface="Times New Roman" panose="02020603050405020304" pitchFamily="18" charset="0"/>
                <a:cs typeface="Aptos" panose="020B0004020202020204" pitchFamily="34" charset="0"/>
              </a:rPr>
              <a:t>ater through the new diversion structure will be available </a:t>
            </a:r>
            <a:r>
              <a:rPr lang="en-US" sz="2800" b="1" i="1" dirty="0">
                <a:solidFill>
                  <a:schemeClr val="tx1"/>
                </a:solidFill>
                <a:latin typeface="Calibri" panose="020F0502020204030204" pitchFamily="34" charset="0"/>
                <a:ea typeface="Times New Roman" panose="02020603050405020304" pitchFamily="18" charset="0"/>
                <a:cs typeface="Aptos" panose="020B0004020202020204" pitchFamily="34" charset="0"/>
              </a:rPr>
              <a:t>only</a:t>
            </a:r>
            <a:r>
              <a:rPr lang="en-US" sz="2800" dirty="0">
                <a:solidFill>
                  <a:schemeClr val="tx1"/>
                </a:solidFill>
                <a:latin typeface="Calibri" panose="020F0502020204030204" pitchFamily="34" charset="0"/>
                <a:ea typeface="Times New Roman" panose="02020603050405020304" pitchFamily="18" charset="0"/>
                <a:cs typeface="Aptos" panose="020B0004020202020204" pitchFamily="34" charset="0"/>
              </a:rPr>
              <a:t> </a:t>
            </a:r>
            <a:r>
              <a:rPr lang="en-US" sz="2800" dirty="0">
                <a:solidFill>
                  <a:schemeClr val="tx1"/>
                </a:solidFill>
                <a:effectLst/>
                <a:latin typeface="Calibri" panose="020F0502020204030204" pitchFamily="34" charset="0"/>
                <a:ea typeface="Times New Roman" panose="02020603050405020304" pitchFamily="18" charset="0"/>
                <a:cs typeface="Aptos" panose="020B0004020202020204" pitchFamily="34" charset="0"/>
              </a:rPr>
              <a:t>in the winter and spring months when sufficient water is flowing.</a:t>
            </a:r>
          </a:p>
          <a:p>
            <a:pPr marL="342900" indent="-342900">
              <a:buFont typeface="Symbol" panose="05050102010706020507" pitchFamily="18" charset="2"/>
              <a:buChar char=""/>
            </a:pPr>
            <a:r>
              <a:rPr lang="en-US" sz="2800" dirty="0">
                <a:solidFill>
                  <a:schemeClr val="tx1"/>
                </a:solidFill>
                <a:effectLst/>
                <a:latin typeface="Calibri" panose="020F0502020204030204" pitchFamily="34" charset="0"/>
                <a:ea typeface="Times New Roman" panose="02020603050405020304" pitchFamily="18" charset="0"/>
                <a:cs typeface="Aptos" panose="020B0004020202020204" pitchFamily="34" charset="0"/>
              </a:rPr>
              <a:t>The Russian River will no longer have the benefit of nearly year-round water flowing into the Upper Russian River</a:t>
            </a:r>
          </a:p>
          <a:p>
            <a:pPr marL="342900" marR="0" lvl="0" indent="-342900">
              <a:buFont typeface="Symbol" panose="05050102010706020507" pitchFamily="18" charset="2"/>
              <a:buChar char=""/>
            </a:pPr>
            <a:endParaRPr lang="en-US" sz="2800" dirty="0">
              <a:solidFill>
                <a:schemeClr val="tx1"/>
              </a:solidFill>
              <a:effectLst/>
              <a:latin typeface="Calibri" panose="020F0502020204030204" pitchFamily="34" charset="0"/>
              <a:ea typeface="Times New Roman" panose="02020603050405020304" pitchFamily="18" charset="0"/>
              <a:cs typeface="Aptos" panose="020B0004020202020204" pitchFamily="34" charset="0"/>
            </a:endParaRPr>
          </a:p>
          <a:p>
            <a:endParaRPr lang="en-US" dirty="0"/>
          </a:p>
        </p:txBody>
      </p:sp>
      <p:sp>
        <p:nvSpPr>
          <p:cNvPr id="4" name="Date Placeholder 3" descr="" title="">
            <a:extLst>
              <a:ext uri="{FF2B5EF4-FFF2-40B4-BE49-F238E27FC236}">
                <a16:creationId xmlns:a16="http://schemas.microsoft.com/office/drawing/2014/main" id="{D0DE0925-644D-4F19-0755-ED07A944650E}"/>
              </a:ext>
            </a:extLst>
          </p:cNvPr>
          <p:cNvSpPr>
            <a:spLocks noGrp="1"/>
          </p:cNvSpPr>
          <p:nvPr>
            <p:ph type="dt" sz="half" idx="10"/>
          </p:nvPr>
        </p:nvSpPr>
        <p:spPr/>
        <p:txBody>
          <a:bodyPr/>
          <a:lstStyle/>
          <a:p>
            <a:r>
              <a:rPr lang="en-US"/>
              <a:t>May 29, 2025</a:t>
            </a:r>
          </a:p>
        </p:txBody>
      </p:sp>
      <p:sp>
        <p:nvSpPr>
          <p:cNvPr id="5" name="Footer Placeholder 4" descr="" title="">
            <a:extLst>
              <a:ext uri="{FF2B5EF4-FFF2-40B4-BE49-F238E27FC236}">
                <a16:creationId xmlns:a16="http://schemas.microsoft.com/office/drawing/2014/main" id="{4594EAC9-111D-10E8-6189-7679F3F6161B}"/>
              </a:ext>
            </a:extLst>
          </p:cNvPr>
          <p:cNvSpPr>
            <a:spLocks noGrp="1"/>
          </p:cNvSpPr>
          <p:nvPr>
            <p:ph type="ftr" sz="quarter" idx="11"/>
          </p:nvPr>
        </p:nvSpPr>
        <p:spPr/>
        <p:txBody>
          <a:bodyPr/>
          <a:lstStyle/>
          <a:p>
            <a:r>
              <a:rPr lang="en-US" sz="1200" dirty="0"/>
              <a:t>IWPC All Boards</a:t>
            </a:r>
          </a:p>
        </p:txBody>
      </p:sp>
      <p:sp>
        <p:nvSpPr>
          <p:cNvPr id="6" name="Slide Number Placeholder 5" descr="" title="">
            <a:extLst>
              <a:ext uri="{FF2B5EF4-FFF2-40B4-BE49-F238E27FC236}">
                <a16:creationId xmlns:a16="http://schemas.microsoft.com/office/drawing/2014/main" id="{EDC41BA3-B53E-81F1-68B4-7E53E159E541}"/>
              </a:ext>
            </a:extLst>
          </p:cNvPr>
          <p:cNvSpPr>
            <a:spLocks noGrp="1"/>
          </p:cNvSpPr>
          <p:nvPr>
            <p:ph type="sldNum" sz="quarter" idx="12"/>
          </p:nvPr>
        </p:nvSpPr>
        <p:spPr/>
        <p:txBody>
          <a:bodyPr/>
          <a:lstStyle/>
          <a:p>
            <a:fld id="{DE532BB9-60DE-40EA-B351-EB23C447F6A7}" type="slidenum">
              <a:rPr lang="en-US" smtClean="0"/>
              <a:t>11</a:t>
            </a:fld>
            <a:endParaRPr lang="en-US"/>
          </a:p>
        </p:txBody>
      </p:sp>
      <p:pic>
        <p:nvPicPr>
          <p:cNvPr id="7" name="Picture 6" descr="" title="">
            <a:extLst>
              <a:ext uri="{FF2B5EF4-FFF2-40B4-BE49-F238E27FC236}">
                <a16:creationId xmlns:a16="http://schemas.microsoft.com/office/drawing/2014/main" id="{5C55B6BA-6EFD-4DC7-8F9C-1D247D0DBA3B}"/>
              </a:ext>
            </a:extLst>
          </p:cNvPr>
          <p:cNvPicPr>
            <a:picLocks noChangeAspect="1" noChangeArrowheads="1"/>
          </p:cNvPicPr>
          <p:nvPr/>
        </p:nvPicPr>
        <p:blipFill rotWithShape="1">
          <a:blip r:embed="rId2" cstate="print"/>
          <a:srcRect t="66019"/>
          <a:stretch/>
        </p:blipFill>
        <p:spPr bwMode="auto">
          <a:xfrm>
            <a:off x="2032461" y="4386287"/>
            <a:ext cx="7318613" cy="1920240"/>
          </a:xfrm>
          <a:prstGeom prst="rect">
            <a:avLst/>
          </a:prstGeom>
          <a:noFill/>
          <a:ln w="9525">
            <a:noFill/>
            <a:miter lim="800000"/>
            <a:headEnd/>
            <a:tailEnd/>
          </a:ln>
          <a:effectLst/>
        </p:spPr>
      </p:pic>
      <p:sp>
        <p:nvSpPr>
          <p:cNvPr id="8" name="TextBox 7" descr="" title="">
            <a:extLst>
              <a:ext uri="{FF2B5EF4-FFF2-40B4-BE49-F238E27FC236}">
                <a16:creationId xmlns:a16="http://schemas.microsoft.com/office/drawing/2014/main" id="{624BC279-21DF-4ED9-9E5F-C39E44E560BC}"/>
              </a:ext>
            </a:extLst>
          </p:cNvPr>
          <p:cNvSpPr txBox="1"/>
          <p:nvPr/>
        </p:nvSpPr>
        <p:spPr>
          <a:xfrm flipH="1">
            <a:off x="4048216" y="6214348"/>
            <a:ext cx="3589465" cy="369332"/>
          </a:xfrm>
          <a:prstGeom prst="rect">
            <a:avLst/>
          </a:prstGeom>
          <a:solidFill>
            <a:schemeClr val="accent5">
              <a:lumMod val="40000"/>
              <a:lumOff val="60000"/>
            </a:schemeClr>
          </a:solidFill>
          <a:ln>
            <a:solidFill>
              <a:schemeClr val="accent1">
                <a:shade val="95000"/>
                <a:satMod val="105000"/>
              </a:schemeClr>
            </a:solidFill>
          </a:ln>
          <a:effectLst>
            <a:outerShdw blurRad="50800" dist="38100" dir="8100000" algn="tr" rotWithShape="0">
              <a:prstClr val="black">
                <a:alpha val="40000"/>
              </a:prstClr>
            </a:outerShdw>
          </a:effectLst>
        </p:spPr>
        <p:txBody>
          <a:bodyPr wrap="square" rtlCol="0">
            <a:spAutoFit/>
          </a:bodyPr>
          <a:lstStyle/>
          <a:p>
            <a:r>
              <a:rPr lang="en-US" dirty="0"/>
              <a:t>For example: 2012 and 2013 rainfall</a:t>
            </a:r>
          </a:p>
        </p:txBody>
      </p:sp>
      <p:cxnSp>
        <p:nvCxnSpPr>
          <p:cNvPr id="9" name="Straight Arrow Connector 8" descr="" title="">
            <a:extLst>
              <a:ext uri="{FF2B5EF4-FFF2-40B4-BE49-F238E27FC236}">
                <a16:creationId xmlns:a16="http://schemas.microsoft.com/office/drawing/2014/main" id="{0671F9EC-9CA2-430F-A18F-17E77CE91AB4}"/>
              </a:ext>
            </a:extLst>
          </p:cNvPr>
          <p:cNvCxnSpPr>
            <a:cxnSpLocks/>
            <a:stCxn id="10" idx="3"/>
          </p:cNvCxnSpPr>
          <p:nvPr/>
        </p:nvCxnSpPr>
        <p:spPr>
          <a:xfrm flipH="1">
            <a:off x="6320901" y="4136566"/>
            <a:ext cx="3075911" cy="2222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descr="" title="">
            <a:extLst>
              <a:ext uri="{FF2B5EF4-FFF2-40B4-BE49-F238E27FC236}">
                <a16:creationId xmlns:a16="http://schemas.microsoft.com/office/drawing/2014/main" id="{60B80DFA-AA63-49F5-8116-160C1D0D56DB}"/>
              </a:ext>
            </a:extLst>
          </p:cNvPr>
          <p:cNvSpPr txBox="1"/>
          <p:nvPr/>
        </p:nvSpPr>
        <p:spPr>
          <a:xfrm flipH="1">
            <a:off x="9396812" y="3536401"/>
            <a:ext cx="2632314" cy="1200329"/>
          </a:xfrm>
          <a:prstGeom prst="rect">
            <a:avLst/>
          </a:prstGeom>
          <a:solidFill>
            <a:schemeClr val="accent5">
              <a:lumMod val="40000"/>
              <a:lumOff val="60000"/>
            </a:schemeClr>
          </a:solidFill>
          <a:ln>
            <a:solidFill>
              <a:schemeClr val="accent1">
                <a:shade val="95000"/>
                <a:satMod val="105000"/>
              </a:schemeClr>
            </a:solidFill>
          </a:ln>
          <a:effectLst>
            <a:outerShdw blurRad="50800" dist="38100" dir="8100000" algn="tr" rotWithShape="0">
              <a:prstClr val="black">
                <a:alpha val="40000"/>
              </a:prstClr>
            </a:outerShdw>
          </a:effectLst>
        </p:spPr>
        <p:txBody>
          <a:bodyPr wrap="square" rtlCol="0">
            <a:spAutoFit/>
          </a:bodyPr>
          <a:lstStyle/>
          <a:p>
            <a:r>
              <a:rPr lang="en-US" dirty="0"/>
              <a:t>Note how rainfall tends to end in April/May, which will be the end of the season for diversion.</a:t>
            </a:r>
          </a:p>
        </p:txBody>
      </p:sp>
      <p:sp>
        <p:nvSpPr>
          <p:cNvPr id="11" name="Rectangle 10" descr="" title="">
            <a:extLst>
              <a:ext uri="{FF2B5EF4-FFF2-40B4-BE49-F238E27FC236}">
                <a16:creationId xmlns:a16="http://schemas.microsoft.com/office/drawing/2014/main" id="{8E0CBD2C-ADB0-4785-A26A-037C95673AC0}"/>
              </a:ext>
            </a:extLst>
          </p:cNvPr>
          <p:cNvSpPr/>
          <p:nvPr/>
        </p:nvSpPr>
        <p:spPr>
          <a:xfrm>
            <a:off x="1873332" y="4358855"/>
            <a:ext cx="914400" cy="141630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62407228"/>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5" name="Title 4" descr="" title="">
            <a:extLst>
              <a:ext uri="{FF2B5EF4-FFF2-40B4-BE49-F238E27FC236}">
                <a16:creationId xmlns:a16="http://schemas.microsoft.com/office/drawing/2014/main" id="{A51826A0-DD20-0BC8-04D2-4DDE513979EF}"/>
              </a:ext>
            </a:extLst>
          </p:cNvPr>
          <p:cNvSpPr>
            <a:spLocks noGrp="1"/>
          </p:cNvSpPr>
          <p:nvPr>
            <p:ph type="title"/>
          </p:nvPr>
        </p:nvSpPr>
        <p:spPr>
          <a:xfrm>
            <a:off x="2938525" y="-80536"/>
            <a:ext cx="7164264" cy="860747"/>
          </a:xfrm>
        </p:spPr>
        <p:txBody>
          <a:bodyPr>
            <a:normAutofit fontScale="90000"/>
          </a:bodyPr>
          <a:lstStyle/>
          <a:p>
            <a:r>
              <a:rPr lang="en-US" sz="2400" b="1" dirty="0"/>
              <a:t>Tunnel Diversion Volumes, Observed (1922 – 2023)</a:t>
            </a:r>
          </a:p>
        </p:txBody>
      </p:sp>
      <p:pic>
        <p:nvPicPr>
          <p:cNvPr id="4" name="Picture 3" descr="" title=""/>
          <p:cNvPicPr>
            <a:picLocks noChangeAspect="1"/>
          </p:cNvPicPr>
          <p:nvPr/>
        </p:nvPicPr>
        <p:blipFill rotWithShape="1">
          <a:blip r:embed="rId2"/>
          <a:srcRect r="31257"/>
          <a:stretch/>
        </p:blipFill>
        <p:spPr>
          <a:xfrm>
            <a:off x="621507" y="1126836"/>
            <a:ext cx="6066232" cy="5542534"/>
          </a:xfrm>
          <a:prstGeom prst="rect">
            <a:avLst/>
          </a:prstGeom>
        </p:spPr>
      </p:pic>
      <p:sp>
        <p:nvSpPr>
          <p:cNvPr id="2" name="Date Placeholder 1" descr="" title="">
            <a:extLst>
              <a:ext uri="{FF2B5EF4-FFF2-40B4-BE49-F238E27FC236}">
                <a16:creationId xmlns:a16="http://schemas.microsoft.com/office/drawing/2014/main" id="{53DB6B46-234B-3E31-337D-EC0604638714}"/>
              </a:ext>
            </a:extLst>
          </p:cNvPr>
          <p:cNvSpPr>
            <a:spLocks noGrp="1"/>
          </p:cNvSpPr>
          <p:nvPr>
            <p:ph type="dt" sz="half" idx="10"/>
          </p:nvPr>
        </p:nvSpPr>
        <p:spPr/>
        <p:txBody>
          <a:bodyPr/>
          <a:lstStyle/>
          <a:p>
            <a:r>
              <a:rPr lang="en-US"/>
              <a:t>May 29, 2025</a:t>
            </a:r>
          </a:p>
        </p:txBody>
      </p:sp>
      <p:sp>
        <p:nvSpPr>
          <p:cNvPr id="6" name="Slide Number Placeholder 5" descr="" title="">
            <a:extLst>
              <a:ext uri="{FF2B5EF4-FFF2-40B4-BE49-F238E27FC236}">
                <a16:creationId xmlns:a16="http://schemas.microsoft.com/office/drawing/2014/main" id="{06EC05B0-56AD-6DDE-FA3D-3EDF9157B79A}"/>
              </a:ext>
            </a:extLst>
          </p:cNvPr>
          <p:cNvSpPr>
            <a:spLocks noGrp="1"/>
          </p:cNvSpPr>
          <p:nvPr>
            <p:ph type="sldNum" sz="quarter" idx="12"/>
          </p:nvPr>
        </p:nvSpPr>
        <p:spPr/>
        <p:txBody>
          <a:bodyPr/>
          <a:lstStyle/>
          <a:p>
            <a:fld id="{D24AC2AA-DCF5-46C9-A7DF-7D470208BDDD}" type="slidenum">
              <a:rPr lang="en-US" smtClean="0"/>
              <a:t>12</a:t>
            </a:fld>
            <a:endParaRPr lang="en-US" dirty="0"/>
          </a:p>
        </p:txBody>
      </p:sp>
      <p:sp>
        <p:nvSpPr>
          <p:cNvPr id="7" name="Content Placeholder 6" descr="" title="">
            <a:extLst>
              <a:ext uri="{FF2B5EF4-FFF2-40B4-BE49-F238E27FC236}">
                <a16:creationId xmlns:a16="http://schemas.microsoft.com/office/drawing/2014/main" id="{79B71069-9A4B-45F2-B656-7ECB1A0467EA}"/>
              </a:ext>
            </a:extLst>
          </p:cNvPr>
          <p:cNvSpPr>
            <a:spLocks noGrp="1"/>
          </p:cNvSpPr>
          <p:nvPr>
            <p:ph idx="1"/>
          </p:nvPr>
        </p:nvSpPr>
        <p:spPr>
          <a:xfrm>
            <a:off x="7119258" y="928145"/>
            <a:ext cx="4747320" cy="5280271"/>
          </a:xfrm>
        </p:spPr>
        <p:txBody>
          <a:bodyPr>
            <a:normAutofit lnSpcReduction="10000"/>
          </a:bodyPr>
          <a:lstStyle/>
          <a:p>
            <a:r>
              <a:rPr lang="en-US" sz="2400" dirty="0"/>
              <a:t>Columns B, C, &amp; D show historic operations in different years.</a:t>
            </a:r>
          </a:p>
          <a:p>
            <a:pPr lvl="1"/>
            <a:r>
              <a:rPr lang="en-US" sz="2000" dirty="0"/>
              <a:t>Diversions through 2005 averaged approximately 150,000 acre-feet</a:t>
            </a:r>
          </a:p>
          <a:p>
            <a:pPr lvl="1"/>
            <a:r>
              <a:rPr lang="en-US" sz="2000" dirty="0"/>
              <a:t>Diversions from 2006-2020 averaged approximately 62,000 acre-feet.</a:t>
            </a:r>
          </a:p>
          <a:p>
            <a:pPr lvl="1"/>
            <a:r>
              <a:rPr lang="en-US" sz="2000" dirty="0"/>
              <a:t>Diversions in 2021 and 2022 averaged approximately 37,000 acre-feet.</a:t>
            </a:r>
          </a:p>
          <a:p>
            <a:r>
              <a:rPr lang="en-US" sz="2400" dirty="0"/>
              <a:t>Column E shows current operations (approximately 35,000 acre-feet)</a:t>
            </a:r>
          </a:p>
          <a:p>
            <a:r>
              <a:rPr lang="en-US" sz="2400" dirty="0"/>
              <a:t>NOTE that diversions were significantly reduced </a:t>
            </a:r>
            <a:r>
              <a:rPr lang="en-US" sz="2400" b="1" i="1" dirty="0"/>
              <a:t>before</a:t>
            </a:r>
            <a:r>
              <a:rPr lang="en-US" sz="2400" dirty="0"/>
              <a:t> PG&amp;E elected to decommission the PVP</a:t>
            </a:r>
          </a:p>
        </p:txBody>
      </p:sp>
      <p:sp>
        <p:nvSpPr>
          <p:cNvPr id="8" name="TextBox 7" descr="" title="">
            <a:extLst>
              <a:ext uri="{FF2B5EF4-FFF2-40B4-BE49-F238E27FC236}">
                <a16:creationId xmlns:a16="http://schemas.microsoft.com/office/drawing/2014/main" id="{08292766-C61A-4FA4-81C8-A990C51EBE6C}"/>
              </a:ext>
            </a:extLst>
          </p:cNvPr>
          <p:cNvSpPr txBox="1"/>
          <p:nvPr/>
        </p:nvSpPr>
        <p:spPr>
          <a:xfrm>
            <a:off x="2163374" y="1366322"/>
            <a:ext cx="4357283" cy="369332"/>
          </a:xfrm>
          <a:prstGeom prst="rect">
            <a:avLst/>
          </a:prstGeom>
          <a:noFill/>
        </p:spPr>
        <p:txBody>
          <a:bodyPr wrap="none" rtlCol="0">
            <a:spAutoFit/>
          </a:bodyPr>
          <a:lstStyle/>
          <a:p>
            <a:r>
              <a:rPr lang="en-US" dirty="0"/>
              <a:t>B                   C                  D                 E</a:t>
            </a:r>
          </a:p>
        </p:txBody>
      </p:sp>
      <p:sp>
        <p:nvSpPr>
          <p:cNvPr id="3" name="Footer Placeholder 2" descr="" title="">
            <a:extLst>
              <a:ext uri="{FF2B5EF4-FFF2-40B4-BE49-F238E27FC236}">
                <a16:creationId xmlns:a16="http://schemas.microsoft.com/office/drawing/2014/main" id="{FC7B2DC3-8D13-DC24-140A-14D8A83DBC78}"/>
              </a:ext>
            </a:extLst>
          </p:cNvPr>
          <p:cNvSpPr>
            <a:spLocks noGrp="1"/>
          </p:cNvSpPr>
          <p:nvPr>
            <p:ph type="ftr" sz="quarter" idx="11"/>
          </p:nvPr>
        </p:nvSpPr>
        <p:spPr/>
        <p:txBody>
          <a:bodyPr/>
          <a:lstStyle/>
          <a:p>
            <a:r>
              <a:rPr lang="en-US" sz="1050"/>
              <a:t>IWPC All Boards</a:t>
            </a:r>
            <a:endParaRPr lang="en-US" dirty="0"/>
          </a:p>
        </p:txBody>
      </p:sp>
    </p:spTree>
    <p:extLst>
      <p:ext uri="{BB962C8B-B14F-4D97-AF65-F5344CB8AC3E}">
        <p14:creationId xmlns:p14="http://schemas.microsoft.com/office/powerpoint/2010/main" val="3780413308"/>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pic>
        <p:nvPicPr>
          <p:cNvPr id="2" name="Picture 1" descr="" title=""/>
          <p:cNvPicPr>
            <a:picLocks noChangeAspect="1"/>
          </p:cNvPicPr>
          <p:nvPr/>
        </p:nvPicPr>
        <p:blipFill rotWithShape="1">
          <a:blip r:embed="rId2"/>
          <a:srcRect l="24185"/>
          <a:stretch/>
        </p:blipFill>
        <p:spPr>
          <a:xfrm>
            <a:off x="2438400" y="1014698"/>
            <a:ext cx="6090284" cy="5838614"/>
          </a:xfrm>
          <a:prstGeom prst="rect">
            <a:avLst/>
          </a:prstGeom>
        </p:spPr>
      </p:pic>
      <p:sp>
        <p:nvSpPr>
          <p:cNvPr id="5" name="Title 4" descr="" title="">
            <a:extLst>
              <a:ext uri="{FF2B5EF4-FFF2-40B4-BE49-F238E27FC236}">
                <a16:creationId xmlns:a16="http://schemas.microsoft.com/office/drawing/2014/main" id="{A51826A0-DD20-0BC8-04D2-4DDE513979EF}"/>
              </a:ext>
            </a:extLst>
          </p:cNvPr>
          <p:cNvSpPr>
            <a:spLocks noGrp="1"/>
          </p:cNvSpPr>
          <p:nvPr>
            <p:ph type="title"/>
          </p:nvPr>
        </p:nvSpPr>
        <p:spPr>
          <a:xfrm>
            <a:off x="1393810" y="77741"/>
            <a:ext cx="8877654" cy="890993"/>
          </a:xfrm>
        </p:spPr>
        <p:txBody>
          <a:bodyPr>
            <a:normAutofit fontScale="90000"/>
          </a:bodyPr>
          <a:lstStyle/>
          <a:p>
            <a:pPr algn="ctr"/>
            <a:r>
              <a:rPr lang="en-US" sz="2400" b="1" dirty="0"/>
              <a:t>Tunnel Diversion Volumes </a:t>
            </a:r>
            <a:br>
              <a:rPr lang="en-US" sz="2400" b="1" dirty="0"/>
            </a:br>
            <a:r>
              <a:rPr lang="en-US" sz="2400" b="1" dirty="0"/>
              <a:t>AND Proposed Future Diversion </a:t>
            </a:r>
          </a:p>
        </p:txBody>
      </p:sp>
      <p:sp>
        <p:nvSpPr>
          <p:cNvPr id="6" name="Slide Number Placeholder 5" descr="" title="">
            <a:extLst>
              <a:ext uri="{FF2B5EF4-FFF2-40B4-BE49-F238E27FC236}">
                <a16:creationId xmlns:a16="http://schemas.microsoft.com/office/drawing/2014/main" id="{CF3950FF-B0EE-BA5D-F60F-48B840791414}"/>
              </a:ext>
            </a:extLst>
          </p:cNvPr>
          <p:cNvSpPr>
            <a:spLocks noGrp="1"/>
          </p:cNvSpPr>
          <p:nvPr>
            <p:ph type="sldNum" sz="quarter" idx="12"/>
          </p:nvPr>
        </p:nvSpPr>
        <p:spPr/>
        <p:txBody>
          <a:bodyPr/>
          <a:lstStyle/>
          <a:p>
            <a:fld id="{D24AC2AA-DCF5-46C9-A7DF-7D470208BDDD}" type="slidenum">
              <a:rPr lang="en-US" smtClean="0"/>
              <a:t>13</a:t>
            </a:fld>
            <a:endParaRPr lang="en-US"/>
          </a:p>
        </p:txBody>
      </p:sp>
      <p:sp>
        <p:nvSpPr>
          <p:cNvPr id="8" name="Content Placeholder 6" descr="" title="">
            <a:extLst>
              <a:ext uri="{FF2B5EF4-FFF2-40B4-BE49-F238E27FC236}">
                <a16:creationId xmlns:a16="http://schemas.microsoft.com/office/drawing/2014/main" id="{4691FD4D-5CB3-4D71-A043-70962FEC3FF0}"/>
              </a:ext>
            </a:extLst>
          </p:cNvPr>
          <p:cNvSpPr>
            <a:spLocks noGrp="1"/>
          </p:cNvSpPr>
          <p:nvPr>
            <p:ph idx="1"/>
          </p:nvPr>
        </p:nvSpPr>
        <p:spPr>
          <a:xfrm>
            <a:off x="8671168" y="1431052"/>
            <a:ext cx="3200591" cy="5542025"/>
          </a:xfrm>
        </p:spPr>
        <p:txBody>
          <a:bodyPr>
            <a:normAutofit/>
          </a:bodyPr>
          <a:lstStyle/>
          <a:p>
            <a:r>
              <a:rPr lang="en-US" sz="2000" dirty="0"/>
              <a:t>Column F shows diversions allowed under WDA criteria.</a:t>
            </a:r>
          </a:p>
          <a:p>
            <a:r>
              <a:rPr lang="en-US" sz="2000" dirty="0"/>
              <a:t>Column G shows diversions constrained by limited winter storage available in Lake Mendocino and limited year-round storage in Potter Valley</a:t>
            </a:r>
          </a:p>
          <a:p>
            <a:r>
              <a:rPr lang="en-US" sz="2000" dirty="0">
                <a:solidFill>
                  <a:srgbClr val="C00000"/>
                </a:solidFill>
              </a:rPr>
              <a:t>This demonstrates the need for more storage!!!!</a:t>
            </a:r>
            <a:endParaRPr lang="en-US" sz="1600" dirty="0">
              <a:solidFill>
                <a:srgbClr val="C00000"/>
              </a:solidFill>
            </a:endParaRPr>
          </a:p>
          <a:p>
            <a:pPr lvl="1"/>
            <a:endParaRPr lang="en-US" sz="1600" dirty="0"/>
          </a:p>
          <a:p>
            <a:endParaRPr lang="en-US" sz="2000" dirty="0"/>
          </a:p>
          <a:p>
            <a:endParaRPr lang="en-US" sz="2000" dirty="0"/>
          </a:p>
          <a:p>
            <a:endParaRPr lang="en-US" dirty="0"/>
          </a:p>
        </p:txBody>
      </p:sp>
      <p:sp>
        <p:nvSpPr>
          <p:cNvPr id="7" name="TextBox 6" descr="" title="">
            <a:extLst>
              <a:ext uri="{FF2B5EF4-FFF2-40B4-BE49-F238E27FC236}">
                <a16:creationId xmlns:a16="http://schemas.microsoft.com/office/drawing/2014/main" id="{E970CCFC-63D4-4627-894E-C34C764FEBD3}"/>
              </a:ext>
            </a:extLst>
          </p:cNvPr>
          <p:cNvSpPr txBox="1"/>
          <p:nvPr/>
        </p:nvSpPr>
        <p:spPr>
          <a:xfrm>
            <a:off x="1743610" y="1409375"/>
            <a:ext cx="6715300" cy="369332"/>
          </a:xfrm>
          <a:prstGeom prst="rect">
            <a:avLst/>
          </a:prstGeom>
          <a:noFill/>
        </p:spPr>
        <p:txBody>
          <a:bodyPr wrap="none" rtlCol="0">
            <a:spAutoFit/>
          </a:bodyPr>
          <a:lstStyle/>
          <a:p>
            <a:r>
              <a:rPr lang="en-US" dirty="0"/>
              <a:t>A               B              C             D            E               F              G</a:t>
            </a:r>
          </a:p>
        </p:txBody>
      </p:sp>
      <p:sp>
        <p:nvSpPr>
          <p:cNvPr id="10" name="Rectangle 9" descr="" title="">
            <a:extLst>
              <a:ext uri="{FF2B5EF4-FFF2-40B4-BE49-F238E27FC236}">
                <a16:creationId xmlns:a16="http://schemas.microsoft.com/office/drawing/2014/main" id="{9C3E6B67-0545-42E0-B2AB-BBF020F4A2F1}"/>
              </a:ext>
            </a:extLst>
          </p:cNvPr>
          <p:cNvSpPr/>
          <p:nvPr/>
        </p:nvSpPr>
        <p:spPr>
          <a:xfrm>
            <a:off x="6380320" y="5241640"/>
            <a:ext cx="1074182" cy="146256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descr="" title="">
            <a:extLst>
              <a:ext uri="{FF2B5EF4-FFF2-40B4-BE49-F238E27FC236}">
                <a16:creationId xmlns:a16="http://schemas.microsoft.com/office/drawing/2014/main" id="{8CC48E1F-75A4-405E-B151-E84B2E9D5A59}"/>
              </a:ext>
            </a:extLst>
          </p:cNvPr>
          <p:cNvSpPr/>
          <p:nvPr/>
        </p:nvSpPr>
        <p:spPr>
          <a:xfrm>
            <a:off x="7454502" y="5525725"/>
            <a:ext cx="1074182" cy="127450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descr="" title="">
            <a:extLst>
              <a:ext uri="{FF2B5EF4-FFF2-40B4-BE49-F238E27FC236}">
                <a16:creationId xmlns:a16="http://schemas.microsoft.com/office/drawing/2014/main" id="{4C331CEC-97DF-4678-808F-551DF7BB339B}"/>
              </a:ext>
            </a:extLst>
          </p:cNvPr>
          <p:cNvSpPr txBox="1"/>
          <p:nvPr/>
        </p:nvSpPr>
        <p:spPr>
          <a:xfrm>
            <a:off x="7489643" y="4886844"/>
            <a:ext cx="1074182" cy="646331"/>
          </a:xfrm>
          <a:prstGeom prst="rect">
            <a:avLst/>
          </a:prstGeom>
          <a:noFill/>
        </p:spPr>
        <p:txBody>
          <a:bodyPr wrap="square" rtlCol="0">
            <a:spAutoFit/>
          </a:bodyPr>
          <a:lstStyle/>
          <a:p>
            <a:r>
              <a:rPr lang="en-US" dirty="0" err="1"/>
              <a:t>Approx</a:t>
            </a:r>
            <a:r>
              <a:rPr lang="en-US" dirty="0"/>
              <a:t> 32,000AF</a:t>
            </a:r>
          </a:p>
        </p:txBody>
      </p:sp>
      <p:sp>
        <p:nvSpPr>
          <p:cNvPr id="12" name="TextBox 11" descr="" title="">
            <a:extLst>
              <a:ext uri="{FF2B5EF4-FFF2-40B4-BE49-F238E27FC236}">
                <a16:creationId xmlns:a16="http://schemas.microsoft.com/office/drawing/2014/main" id="{6904D395-22E1-475E-8B0E-5D5F8A3339FC}"/>
              </a:ext>
            </a:extLst>
          </p:cNvPr>
          <p:cNvSpPr txBox="1"/>
          <p:nvPr/>
        </p:nvSpPr>
        <p:spPr>
          <a:xfrm>
            <a:off x="6407682" y="4630780"/>
            <a:ext cx="1117101" cy="646331"/>
          </a:xfrm>
          <a:prstGeom prst="rect">
            <a:avLst/>
          </a:prstGeom>
          <a:noFill/>
        </p:spPr>
        <p:txBody>
          <a:bodyPr wrap="square" rtlCol="0">
            <a:spAutoFit/>
          </a:bodyPr>
          <a:lstStyle/>
          <a:p>
            <a:pPr algn="ctr"/>
            <a:r>
              <a:rPr lang="en-US" dirty="0" err="1"/>
              <a:t>Approx</a:t>
            </a:r>
            <a:r>
              <a:rPr lang="en-US" dirty="0"/>
              <a:t> 60,000AF</a:t>
            </a:r>
          </a:p>
        </p:txBody>
      </p:sp>
      <p:pic>
        <p:nvPicPr>
          <p:cNvPr id="13" name="Picture 12" descr="" title="">
            <a:extLst>
              <a:ext uri="{FF2B5EF4-FFF2-40B4-BE49-F238E27FC236}">
                <a16:creationId xmlns:a16="http://schemas.microsoft.com/office/drawing/2014/main" id="{78F6B3B7-6D5C-4FFD-98B3-F5A61D54ADB0}"/>
              </a:ext>
            </a:extLst>
          </p:cNvPr>
          <p:cNvPicPr>
            <a:picLocks noChangeAspect="1"/>
          </p:cNvPicPr>
          <p:nvPr/>
        </p:nvPicPr>
        <p:blipFill rotWithShape="1">
          <a:blip r:embed="rId2"/>
          <a:srcRect r="87674"/>
          <a:stretch/>
        </p:blipFill>
        <p:spPr>
          <a:xfrm>
            <a:off x="1473874" y="1014698"/>
            <a:ext cx="990134" cy="5838614"/>
          </a:xfrm>
          <a:prstGeom prst="rect">
            <a:avLst/>
          </a:prstGeom>
        </p:spPr>
      </p:pic>
    </p:spTree>
    <p:extLst>
      <p:ext uri="{BB962C8B-B14F-4D97-AF65-F5344CB8AC3E}">
        <p14:creationId xmlns:p14="http://schemas.microsoft.com/office/powerpoint/2010/main" val="3152354193"/>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E67D9A73-2F40-4F00-22C5-2B3F28151749}"/>
              </a:ext>
            </a:extLst>
          </p:cNvPr>
          <p:cNvSpPr>
            <a:spLocks noGrp="1"/>
          </p:cNvSpPr>
          <p:nvPr>
            <p:ph type="title"/>
          </p:nvPr>
        </p:nvSpPr>
        <p:spPr>
          <a:xfrm>
            <a:off x="2157274" y="335518"/>
            <a:ext cx="7954392" cy="738273"/>
          </a:xfrm>
        </p:spPr>
        <p:txBody>
          <a:bodyPr>
            <a:normAutofit fontScale="90000"/>
          </a:bodyPr>
          <a:lstStyle/>
          <a:p>
            <a:r>
              <a:rPr lang="en-US" dirty="0"/>
              <a:t>FUTURE STORAGE NEEDS</a:t>
            </a:r>
          </a:p>
        </p:txBody>
      </p:sp>
      <p:sp>
        <p:nvSpPr>
          <p:cNvPr id="3" name="Content Placeholder 2" descr="" title="">
            <a:extLst>
              <a:ext uri="{FF2B5EF4-FFF2-40B4-BE49-F238E27FC236}">
                <a16:creationId xmlns:a16="http://schemas.microsoft.com/office/drawing/2014/main" id="{51E581A1-CDEE-5E72-9988-0E52D489E0E3}"/>
              </a:ext>
            </a:extLst>
          </p:cNvPr>
          <p:cNvSpPr>
            <a:spLocks noGrp="1"/>
          </p:cNvSpPr>
          <p:nvPr>
            <p:ph idx="1"/>
          </p:nvPr>
        </p:nvSpPr>
        <p:spPr>
          <a:xfrm>
            <a:off x="1820411" y="1497434"/>
            <a:ext cx="8460297" cy="4630723"/>
          </a:xfrm>
        </p:spPr>
        <p:txBody>
          <a:bodyPr>
            <a:normAutofit fontScale="92500" lnSpcReduction="10000"/>
          </a:bodyPr>
          <a:lstStyle/>
          <a:p>
            <a:pPr marL="342900" marR="0" lvl="0" indent="-342900">
              <a:buFont typeface="Symbol" panose="05050102010706020507" pitchFamily="18" charset="2"/>
              <a:buChar char=""/>
            </a:pPr>
            <a:r>
              <a:rPr lang="en-US" sz="2800" dirty="0">
                <a:solidFill>
                  <a:schemeClr val="tx1"/>
                </a:solidFill>
                <a:latin typeface="Calibri" panose="020F0502020204030204" pitchFamily="34" charset="0"/>
                <a:ea typeface="Aptos" panose="020B0004020202020204" pitchFamily="34" charset="0"/>
                <a:cs typeface="Aptos" panose="020B0004020202020204" pitchFamily="34" charset="0"/>
              </a:rPr>
              <a:t>Some of the winter diverted water can be stored in Lake Mendocino, but Lake Mendocino storage is limited due to the way in which the Lake is operated.</a:t>
            </a:r>
          </a:p>
          <a:p>
            <a:pPr marL="342900" marR="0" lvl="0" indent="-342900">
              <a:buFont typeface="Symbol" panose="05050102010706020507" pitchFamily="18" charset="2"/>
              <a:buChar char=""/>
            </a:pPr>
            <a:r>
              <a:rPr lang="en-US" sz="2800" dirty="0">
                <a:solidFill>
                  <a:schemeClr val="tx1"/>
                </a:solidFill>
                <a:effectLst/>
                <a:latin typeface="Calibri" panose="020F0502020204030204" pitchFamily="34" charset="0"/>
                <a:ea typeface="Aptos" panose="020B0004020202020204" pitchFamily="34" charset="0"/>
                <a:cs typeface="Aptos" panose="020B0004020202020204" pitchFamily="34" charset="0"/>
              </a:rPr>
              <a:t>Water that can be stored in Lake Mendocino when storage space is available will not be available upstream of the reservoir because of the high cost of pumping uphill and water rights issues that would likely make it prohibitive.</a:t>
            </a:r>
            <a:endParaRPr lang="en-US" sz="28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2800" dirty="0">
                <a:solidFill>
                  <a:schemeClr val="tx1"/>
                </a:solidFill>
                <a:latin typeface="Calibri" panose="020F0502020204030204" pitchFamily="34" charset="0"/>
                <a:ea typeface="Times New Roman" panose="02020603050405020304" pitchFamily="18" charset="0"/>
                <a:cs typeface="Aptos" panose="020B0004020202020204" pitchFamily="34" charset="0"/>
              </a:rPr>
              <a:t>Thus, it is necessary to explore </a:t>
            </a:r>
            <a:r>
              <a:rPr lang="en-US" sz="2800" dirty="0">
                <a:solidFill>
                  <a:schemeClr val="tx1"/>
                </a:solidFill>
                <a:effectLst/>
                <a:latin typeface="Calibri" panose="020F0502020204030204" pitchFamily="34" charset="0"/>
                <a:ea typeface="Times New Roman" panose="02020603050405020304" pitchFamily="18" charset="0"/>
                <a:cs typeface="Aptos" panose="020B0004020202020204" pitchFamily="34" charset="0"/>
              </a:rPr>
              <a:t>how to store winter and spring Eel River water both in and upstream of Lake Mendocino to maximize use in the summer irrigation season.</a:t>
            </a:r>
          </a:p>
          <a:p>
            <a:endParaRPr lang="en-US" dirty="0"/>
          </a:p>
        </p:txBody>
      </p:sp>
      <p:sp>
        <p:nvSpPr>
          <p:cNvPr id="4" name="Date Placeholder 3" descr="" title="">
            <a:extLst>
              <a:ext uri="{FF2B5EF4-FFF2-40B4-BE49-F238E27FC236}">
                <a16:creationId xmlns:a16="http://schemas.microsoft.com/office/drawing/2014/main" id="{D0DE0925-644D-4F19-0755-ED07A944650E}"/>
              </a:ext>
            </a:extLst>
          </p:cNvPr>
          <p:cNvSpPr>
            <a:spLocks noGrp="1"/>
          </p:cNvSpPr>
          <p:nvPr>
            <p:ph type="dt" sz="half" idx="10"/>
          </p:nvPr>
        </p:nvSpPr>
        <p:spPr/>
        <p:txBody>
          <a:bodyPr/>
          <a:lstStyle/>
          <a:p>
            <a:r>
              <a:rPr lang="en-US" sz="1200" dirty="0"/>
              <a:t>May 29, 2025</a:t>
            </a:r>
          </a:p>
        </p:txBody>
      </p:sp>
      <p:sp>
        <p:nvSpPr>
          <p:cNvPr id="5" name="Footer Placeholder 4" descr="" title="">
            <a:extLst>
              <a:ext uri="{FF2B5EF4-FFF2-40B4-BE49-F238E27FC236}">
                <a16:creationId xmlns:a16="http://schemas.microsoft.com/office/drawing/2014/main" id="{4594EAC9-111D-10E8-6189-7679F3F6161B}"/>
              </a:ext>
            </a:extLst>
          </p:cNvPr>
          <p:cNvSpPr>
            <a:spLocks noGrp="1"/>
          </p:cNvSpPr>
          <p:nvPr>
            <p:ph type="ftr" sz="quarter" idx="11"/>
          </p:nvPr>
        </p:nvSpPr>
        <p:spPr/>
        <p:txBody>
          <a:bodyPr/>
          <a:lstStyle/>
          <a:p>
            <a:r>
              <a:rPr lang="en-US" sz="1200" dirty="0"/>
              <a:t>IWPC All Boards</a:t>
            </a:r>
          </a:p>
        </p:txBody>
      </p:sp>
      <p:sp>
        <p:nvSpPr>
          <p:cNvPr id="6" name="Slide Number Placeholder 5" descr="" title="">
            <a:extLst>
              <a:ext uri="{FF2B5EF4-FFF2-40B4-BE49-F238E27FC236}">
                <a16:creationId xmlns:a16="http://schemas.microsoft.com/office/drawing/2014/main" id="{EDC41BA3-B53E-81F1-68B4-7E53E159E541}"/>
              </a:ext>
            </a:extLst>
          </p:cNvPr>
          <p:cNvSpPr>
            <a:spLocks noGrp="1"/>
          </p:cNvSpPr>
          <p:nvPr>
            <p:ph type="sldNum" sz="quarter" idx="12"/>
          </p:nvPr>
        </p:nvSpPr>
        <p:spPr/>
        <p:txBody>
          <a:bodyPr/>
          <a:lstStyle/>
          <a:p>
            <a:fld id="{DE532BB9-60DE-40EA-B351-EB23C447F6A7}" type="slidenum">
              <a:rPr lang="en-US" smtClean="0"/>
              <a:t>14</a:t>
            </a:fld>
            <a:endParaRPr lang="en-US"/>
          </a:p>
        </p:txBody>
      </p:sp>
    </p:spTree>
    <p:extLst>
      <p:ext uri="{BB962C8B-B14F-4D97-AF65-F5344CB8AC3E}">
        <p14:creationId xmlns:p14="http://schemas.microsoft.com/office/powerpoint/2010/main" val="573326801"/>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38FC06D-7EFF-463C-AF84-5FC607D94ED2}"/>
              </a:ext>
            </a:extLst>
          </p:cNvPr>
          <p:cNvSpPr>
            <a:spLocks noGrp="1"/>
          </p:cNvSpPr>
          <p:nvPr>
            <p:ph type="title"/>
          </p:nvPr>
        </p:nvSpPr>
        <p:spPr>
          <a:xfrm>
            <a:off x="838199" y="365125"/>
            <a:ext cx="11113655" cy="1325563"/>
          </a:xfrm>
        </p:spPr>
        <p:txBody>
          <a:bodyPr/>
          <a:lstStyle/>
          <a:p>
            <a:r>
              <a:rPr lang="en-US" dirty="0"/>
              <a:t>Categories of New DIVERSION Costs </a:t>
            </a:r>
            <a:br>
              <a:rPr lang="en-US" dirty="0"/>
            </a:br>
            <a:r>
              <a:rPr lang="en-US" dirty="0"/>
              <a:t>to be Incurred by ERPA</a:t>
            </a:r>
          </a:p>
        </p:txBody>
      </p:sp>
      <p:sp>
        <p:nvSpPr>
          <p:cNvPr id="3" name="Content Placeholder 2" descr="" title="">
            <a:extLst>
              <a:ext uri="{FF2B5EF4-FFF2-40B4-BE49-F238E27FC236}">
                <a16:creationId xmlns:a16="http://schemas.microsoft.com/office/drawing/2014/main" id="{CDBA5352-A027-4C87-874C-89AB801E6A72}"/>
              </a:ext>
            </a:extLst>
          </p:cNvPr>
          <p:cNvSpPr>
            <a:spLocks noGrp="1"/>
          </p:cNvSpPr>
          <p:nvPr>
            <p:ph idx="1"/>
          </p:nvPr>
        </p:nvSpPr>
        <p:spPr>
          <a:xfrm>
            <a:off x="1476260" y="1817784"/>
            <a:ext cx="9282662" cy="4400136"/>
          </a:xfrm>
        </p:spPr>
        <p:txBody>
          <a:bodyPr>
            <a:normAutofit fontScale="85000" lnSpcReduction="20000"/>
          </a:bodyPr>
          <a:lstStyle/>
          <a:p>
            <a:pPr>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Operation of the diversion structure</a:t>
            </a:r>
          </a:p>
          <a:p>
            <a:pPr>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Administration and insurance of Eel-Russian Project Authority (ERPA)</a:t>
            </a:r>
          </a:p>
          <a:p>
            <a:pPr>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Construction of the diversion structure</a:t>
            </a:r>
          </a:p>
          <a:p>
            <a:pPr lvl="1">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Actual construction plus soft costs (engineering, permitting, environmental, </a:t>
            </a:r>
            <a:r>
              <a:rPr lang="en-US" sz="2800" dirty="0" err="1">
                <a:latin typeface="Calibri" panose="020F0502020204030204" pitchFamily="34" charset="0"/>
                <a:ea typeface="Calibri" panose="020F0502020204030204" pitchFamily="34" charset="0"/>
                <a:cs typeface="Calibri" panose="020F0502020204030204" pitchFamily="34" charset="0"/>
              </a:rPr>
              <a:t>etc</a:t>
            </a:r>
            <a:r>
              <a:rPr lang="en-US" sz="2800" dirty="0">
                <a:latin typeface="Calibri" panose="020F0502020204030204" pitchFamily="34" charset="0"/>
                <a:ea typeface="Calibri" panose="020F0502020204030204" pitchFamily="34" charset="0"/>
                <a:cs typeface="Calibri" panose="020F0502020204030204" pitchFamily="34" charset="0"/>
              </a:rPr>
              <a:t>)</a:t>
            </a:r>
          </a:p>
          <a:p>
            <a:pPr lvl="1">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Public funds and/or bonds to fund the local share of construction costs</a:t>
            </a:r>
          </a:p>
          <a:p>
            <a:pPr>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Bonds and/or annual costs to fund the cost of storage</a:t>
            </a:r>
          </a:p>
          <a:p>
            <a:pPr>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Contingency</a:t>
            </a:r>
          </a:p>
          <a:p>
            <a:pPr>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Other costs - to be determined</a:t>
            </a:r>
          </a:p>
          <a:p>
            <a:pPr lvl="1">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Use fee/forbearance fee to RVIT</a:t>
            </a:r>
          </a:p>
          <a:p>
            <a:pPr lvl="1">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Monitoring costs</a:t>
            </a:r>
          </a:p>
        </p:txBody>
      </p:sp>
      <p:sp>
        <p:nvSpPr>
          <p:cNvPr id="6" name="Slide Number Placeholder 5" descr="" title="">
            <a:extLst>
              <a:ext uri="{FF2B5EF4-FFF2-40B4-BE49-F238E27FC236}">
                <a16:creationId xmlns:a16="http://schemas.microsoft.com/office/drawing/2014/main" id="{29708524-F5F2-44C6-ABA2-CD889BDD6F10}"/>
              </a:ext>
            </a:extLst>
          </p:cNvPr>
          <p:cNvSpPr>
            <a:spLocks noGrp="1"/>
          </p:cNvSpPr>
          <p:nvPr>
            <p:ph type="sldNum" sz="quarter" idx="12"/>
          </p:nvPr>
        </p:nvSpPr>
        <p:spPr/>
        <p:txBody>
          <a:bodyPr/>
          <a:lstStyle/>
          <a:p>
            <a:fld id="{D24AC2AA-DCF5-46C9-A7DF-7D470208BDDD}" type="slidenum">
              <a:rPr lang="en-US" smtClean="0"/>
              <a:t>15</a:t>
            </a:fld>
            <a:endParaRPr lang="en-US"/>
          </a:p>
        </p:txBody>
      </p:sp>
      <p:sp>
        <p:nvSpPr>
          <p:cNvPr id="4" name="Date Placeholder 3" descr="" title="">
            <a:extLst>
              <a:ext uri="{FF2B5EF4-FFF2-40B4-BE49-F238E27FC236}">
                <a16:creationId xmlns:a16="http://schemas.microsoft.com/office/drawing/2014/main" id="{6D7A1BCC-56E0-1C5E-3245-48A279EFDD14}"/>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F3AAE459-3332-0FA2-0233-7FD743757DB9}"/>
              </a:ext>
            </a:extLst>
          </p:cNvPr>
          <p:cNvSpPr>
            <a:spLocks noGrp="1"/>
          </p:cNvSpPr>
          <p:nvPr>
            <p:ph type="ftr" sz="quarter" idx="11"/>
          </p:nvPr>
        </p:nvSpPr>
        <p:spPr/>
        <p:txBody>
          <a:bodyPr/>
          <a:lstStyle/>
          <a:p>
            <a:r>
              <a:rPr lang="en-US" sz="1100"/>
              <a:t>IWPC All Boards</a:t>
            </a:r>
            <a:endParaRPr lang="en-US" dirty="0"/>
          </a:p>
        </p:txBody>
      </p:sp>
    </p:spTree>
    <p:extLst>
      <p:ext uri="{BB962C8B-B14F-4D97-AF65-F5344CB8AC3E}">
        <p14:creationId xmlns:p14="http://schemas.microsoft.com/office/powerpoint/2010/main" val="2781813225"/>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4D735AA-1454-4829-833B-4B5CEF00AF73}"/>
              </a:ext>
            </a:extLst>
          </p:cNvPr>
          <p:cNvSpPr>
            <a:spLocks noGrp="1"/>
          </p:cNvSpPr>
          <p:nvPr>
            <p:ph type="title"/>
          </p:nvPr>
        </p:nvSpPr>
        <p:spPr>
          <a:xfrm>
            <a:off x="396289" y="112561"/>
            <a:ext cx="10515600" cy="1325563"/>
          </a:xfrm>
        </p:spPr>
        <p:txBody>
          <a:bodyPr/>
          <a:lstStyle/>
          <a:p>
            <a:pPr algn="ctr"/>
            <a:r>
              <a:rPr lang="en-US" dirty="0"/>
              <a:t>Annual </a:t>
            </a:r>
            <a:r>
              <a:rPr lang="en-US" dirty="0" err="1"/>
              <a:t>ERPA</a:t>
            </a:r>
            <a:r>
              <a:rPr lang="en-US" dirty="0"/>
              <a:t> Operational and Financing Assumptions</a:t>
            </a:r>
          </a:p>
        </p:txBody>
      </p:sp>
      <p:sp>
        <p:nvSpPr>
          <p:cNvPr id="3" name="Content Placeholder 2" descr="" title="">
            <a:extLst>
              <a:ext uri="{FF2B5EF4-FFF2-40B4-BE49-F238E27FC236}">
                <a16:creationId xmlns:a16="http://schemas.microsoft.com/office/drawing/2014/main" id="{35BEB9D5-F8D1-4080-8D87-597C583AED7B}"/>
              </a:ext>
            </a:extLst>
          </p:cNvPr>
          <p:cNvSpPr>
            <a:spLocks noGrp="1"/>
          </p:cNvSpPr>
          <p:nvPr>
            <p:ph idx="1"/>
          </p:nvPr>
        </p:nvSpPr>
        <p:spPr>
          <a:xfrm>
            <a:off x="503744" y="1627815"/>
            <a:ext cx="10613380" cy="1955424"/>
          </a:xfrm>
        </p:spPr>
        <p:txBody>
          <a:bodyPr>
            <a:normAutofit/>
          </a:bodyPr>
          <a:lstStyle/>
          <a:p>
            <a:pPr marL="0" indent="0">
              <a:spcBef>
                <a:spcPts val="600"/>
              </a:spcBef>
              <a:buNone/>
            </a:pPr>
            <a:r>
              <a:rPr lang="en-US" sz="2400" dirty="0">
                <a:solidFill>
                  <a:schemeClr val="tx1"/>
                </a:solidFill>
                <a:latin typeface="Calibri" panose="020F0502020204030204" pitchFamily="34" charset="0"/>
              </a:rPr>
              <a:t>Operational assumptions:</a:t>
            </a:r>
          </a:p>
          <a:p>
            <a:pPr>
              <a:spcBef>
                <a:spcPts val="600"/>
              </a:spcBef>
            </a:pPr>
            <a:r>
              <a:rPr lang="en-US" sz="2400" dirty="0" err="1">
                <a:solidFill>
                  <a:schemeClr val="tx1"/>
                </a:solidFill>
                <a:latin typeface="Calibri" panose="020F0502020204030204" pitchFamily="34" charset="0"/>
              </a:rPr>
              <a:t>ERPA</a:t>
            </a:r>
            <a:r>
              <a:rPr lang="en-US" sz="2400" dirty="0">
                <a:solidFill>
                  <a:schemeClr val="tx1"/>
                </a:solidFill>
                <a:latin typeface="Calibri" panose="020F0502020204030204" pitchFamily="34" charset="0"/>
              </a:rPr>
              <a:t> will contract with another entity for operation. </a:t>
            </a:r>
          </a:p>
          <a:p>
            <a:pPr>
              <a:spcBef>
                <a:spcPts val="600"/>
              </a:spcBef>
            </a:pPr>
            <a:r>
              <a:rPr lang="en-US" sz="2400" dirty="0">
                <a:solidFill>
                  <a:schemeClr val="tx1"/>
                </a:solidFill>
                <a:latin typeface="Calibri" panose="020F0502020204030204" pitchFamily="34" charset="0"/>
              </a:rPr>
              <a:t>Five to eight months of operation per year.</a:t>
            </a:r>
          </a:p>
          <a:p>
            <a:pPr>
              <a:spcBef>
                <a:spcPts val="600"/>
              </a:spcBef>
            </a:pPr>
            <a:r>
              <a:rPr lang="en-US" sz="2400" dirty="0">
                <a:solidFill>
                  <a:schemeClr val="tx1"/>
                </a:solidFill>
                <a:latin typeface="Calibri" panose="020F0502020204030204" pitchFamily="34" charset="0"/>
              </a:rPr>
              <a:t>O&amp;M costs includes $750K annually to build reserves</a:t>
            </a:r>
            <a:r>
              <a:rPr lang="en-US" sz="2400" dirty="0"/>
              <a:t>.</a:t>
            </a:r>
          </a:p>
        </p:txBody>
      </p:sp>
      <p:sp>
        <p:nvSpPr>
          <p:cNvPr id="8" name="Content Placeholder 2" descr="" title="">
            <a:extLst>
              <a:ext uri="{FF2B5EF4-FFF2-40B4-BE49-F238E27FC236}">
                <a16:creationId xmlns:a16="http://schemas.microsoft.com/office/drawing/2014/main" id="{89B22622-7734-437B-B74D-73DE62AED801}"/>
              </a:ext>
            </a:extLst>
          </p:cNvPr>
          <p:cNvSpPr txBox="1">
            <a:spLocks/>
          </p:cNvSpPr>
          <p:nvPr/>
        </p:nvSpPr>
        <p:spPr>
          <a:xfrm>
            <a:off x="503744" y="3508643"/>
            <a:ext cx="10869230" cy="24482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Clr>
                <a:schemeClr val="accent2"/>
              </a:buClr>
              <a:buNone/>
            </a:pPr>
            <a:r>
              <a:rPr lang="en-US" sz="2400" dirty="0">
                <a:latin typeface="Calibri" panose="020F0502020204030204" pitchFamily="34" charset="0"/>
              </a:rPr>
              <a:t>Financing assumptions:</a:t>
            </a:r>
          </a:p>
          <a:p>
            <a:pPr>
              <a:lnSpc>
                <a:spcPct val="100000"/>
              </a:lnSpc>
              <a:spcBef>
                <a:spcPts val="600"/>
              </a:spcBef>
              <a:buClr>
                <a:schemeClr val="accent2"/>
              </a:buClr>
            </a:pPr>
            <a:r>
              <a:rPr lang="en-US" sz="2400" dirty="0">
                <a:latin typeface="Calibri" panose="020F0502020204030204" pitchFamily="34" charset="0"/>
              </a:rPr>
              <a:t>Construction will be funded through combination of public funds and </a:t>
            </a:r>
            <a:r>
              <a:rPr lang="en-US" sz="2400" dirty="0" err="1">
                <a:latin typeface="Calibri" panose="020F0502020204030204" pitchFamily="34" charset="0"/>
              </a:rPr>
              <a:t>ERPA</a:t>
            </a:r>
            <a:r>
              <a:rPr lang="en-US" sz="2400" dirty="0">
                <a:latin typeface="Calibri" panose="020F0502020204030204" pitchFamily="34" charset="0"/>
              </a:rPr>
              <a:t> bond funds.</a:t>
            </a:r>
          </a:p>
          <a:p>
            <a:pPr>
              <a:lnSpc>
                <a:spcPct val="100000"/>
              </a:lnSpc>
              <a:spcBef>
                <a:spcPts val="600"/>
              </a:spcBef>
              <a:buClr>
                <a:schemeClr val="accent2"/>
              </a:buClr>
            </a:pPr>
            <a:r>
              <a:rPr lang="en-US" sz="2400" dirty="0">
                <a:latin typeface="Calibri" panose="020F0502020204030204" pitchFamily="34" charset="0"/>
              </a:rPr>
              <a:t>NERF construction cost bonds assume </a:t>
            </a:r>
            <a:r>
              <a:rPr lang="en-US" sz="2400" dirty="0" err="1">
                <a:latin typeface="Calibri" panose="020F0502020204030204" pitchFamily="34" charset="0"/>
              </a:rPr>
              <a:t>ERPA</a:t>
            </a:r>
            <a:r>
              <a:rPr lang="en-US" sz="2400" dirty="0">
                <a:latin typeface="Calibri" panose="020F0502020204030204" pitchFamily="34" charset="0"/>
              </a:rPr>
              <a:t> contribution of $20M ($10 to $30M) to supplement public funds.</a:t>
            </a:r>
          </a:p>
          <a:p>
            <a:pPr>
              <a:lnSpc>
                <a:spcPct val="100000"/>
              </a:lnSpc>
              <a:spcBef>
                <a:spcPts val="600"/>
              </a:spcBef>
              <a:buClr>
                <a:schemeClr val="accent2"/>
              </a:buClr>
            </a:pPr>
            <a:r>
              <a:rPr lang="en-US" sz="2400" dirty="0">
                <a:latin typeface="Calibri" panose="020F0502020204030204" pitchFamily="34" charset="0"/>
              </a:rPr>
              <a:t>Storage improvements &amp; bonds assumes </a:t>
            </a:r>
            <a:r>
              <a:rPr lang="en-US" sz="2400" dirty="0" err="1">
                <a:latin typeface="Calibri" panose="020F0502020204030204" pitchFamily="34" charset="0"/>
              </a:rPr>
              <a:t>ERPA</a:t>
            </a:r>
            <a:r>
              <a:rPr lang="en-US" sz="2400" dirty="0">
                <a:latin typeface="Calibri" panose="020F0502020204030204" pitchFamily="34" charset="0"/>
              </a:rPr>
              <a:t> contribution of $35M ($25 to $60M) to supplement public funds.</a:t>
            </a:r>
          </a:p>
        </p:txBody>
      </p:sp>
      <p:sp>
        <p:nvSpPr>
          <p:cNvPr id="4" name="Date Placeholder 3" descr="" title="">
            <a:extLst>
              <a:ext uri="{FF2B5EF4-FFF2-40B4-BE49-F238E27FC236}">
                <a16:creationId xmlns:a16="http://schemas.microsoft.com/office/drawing/2014/main" id="{E758D4E9-295C-9A55-92C4-D63A1D595AEE}"/>
              </a:ext>
            </a:extLst>
          </p:cNvPr>
          <p:cNvSpPr>
            <a:spLocks noGrp="1"/>
          </p:cNvSpPr>
          <p:nvPr>
            <p:ph type="dt" sz="half" idx="10"/>
          </p:nvPr>
        </p:nvSpPr>
        <p:spPr/>
        <p:txBody>
          <a:bodyPr/>
          <a:lstStyle/>
          <a:p>
            <a:r>
              <a:rPr lang="en-US"/>
              <a:t>May 29, 2025</a:t>
            </a:r>
            <a:endParaRPr lang="en-US" dirty="0"/>
          </a:p>
        </p:txBody>
      </p:sp>
      <p:sp>
        <p:nvSpPr>
          <p:cNvPr id="7" name="Slide Number Placeholder 6" descr="" title="">
            <a:extLst>
              <a:ext uri="{FF2B5EF4-FFF2-40B4-BE49-F238E27FC236}">
                <a16:creationId xmlns:a16="http://schemas.microsoft.com/office/drawing/2014/main" id="{3C24A3D4-D3A2-CB88-C72E-694589ED454F}"/>
              </a:ext>
            </a:extLst>
          </p:cNvPr>
          <p:cNvSpPr>
            <a:spLocks noGrp="1"/>
          </p:cNvSpPr>
          <p:nvPr>
            <p:ph type="sldNum" sz="quarter" idx="12"/>
          </p:nvPr>
        </p:nvSpPr>
        <p:spPr/>
        <p:txBody>
          <a:bodyPr/>
          <a:lstStyle/>
          <a:p>
            <a:fld id="{DE532BB9-60DE-40EA-B351-EB23C447F6A7}" type="slidenum">
              <a:rPr lang="en-US" smtClean="0"/>
              <a:t>16</a:t>
            </a:fld>
            <a:endParaRPr lang="en-US"/>
          </a:p>
        </p:txBody>
      </p:sp>
    </p:spTree>
    <p:extLst>
      <p:ext uri="{BB962C8B-B14F-4D97-AF65-F5344CB8AC3E}">
        <p14:creationId xmlns:p14="http://schemas.microsoft.com/office/powerpoint/2010/main" val="556037184"/>
      </p:ext>
    </p:extLst>
  </p:cSld>
  <p:clrMapOvr>
    <a:masterClrMapping/>
  </p:clrMapOvr>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4" name="Date Placeholder 3" descr="" title="">
            <a:extLst>
              <a:ext uri="{FF2B5EF4-FFF2-40B4-BE49-F238E27FC236}">
                <a16:creationId xmlns:a16="http://schemas.microsoft.com/office/drawing/2014/main" id="{2909905E-2633-E0ED-E090-F3CC4E6DADEB}"/>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EC7CF275-1D57-4FC6-3D6B-A8FBFECB24A9}"/>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40ABBA0F-FD07-A408-A8DF-E4E21F542C38}"/>
              </a:ext>
            </a:extLst>
          </p:cNvPr>
          <p:cNvSpPr>
            <a:spLocks noGrp="1"/>
          </p:cNvSpPr>
          <p:nvPr>
            <p:ph type="sldNum" sz="quarter" idx="12"/>
          </p:nvPr>
        </p:nvSpPr>
        <p:spPr/>
        <p:txBody>
          <a:bodyPr/>
          <a:lstStyle/>
          <a:p>
            <a:fld id="{DE532BB9-60DE-40EA-B351-EB23C447F6A7}" type="slidenum">
              <a:rPr lang="en-US" smtClean="0"/>
              <a:t>17</a:t>
            </a:fld>
            <a:endParaRPr lang="en-US"/>
          </a:p>
        </p:txBody>
      </p:sp>
      <p:pic>
        <p:nvPicPr>
          <p:cNvPr id="8" name="Picture 7" descr="" title="">
            <a:extLst>
              <a:ext uri="{FF2B5EF4-FFF2-40B4-BE49-F238E27FC236}">
                <a16:creationId xmlns:a16="http://schemas.microsoft.com/office/drawing/2014/main" id="{FC08947E-34C3-04FD-4EF6-1E36F13E15C2}"/>
              </a:ext>
            </a:extLst>
          </p:cNvPr>
          <p:cNvPicPr>
            <a:picLocks noChangeAspect="1"/>
          </p:cNvPicPr>
          <p:nvPr/>
        </p:nvPicPr>
        <p:blipFill>
          <a:blip r:embed="rId2"/>
          <a:stretch>
            <a:fillRect/>
          </a:stretch>
        </p:blipFill>
        <p:spPr>
          <a:xfrm>
            <a:off x="2692242" y="1390670"/>
            <a:ext cx="7439608" cy="4622800"/>
          </a:xfrm>
          <a:prstGeom prst="rect">
            <a:avLst/>
          </a:prstGeom>
          <a:solidFill>
            <a:schemeClr val="bg1"/>
          </a:solidFill>
        </p:spPr>
      </p:pic>
      <p:sp>
        <p:nvSpPr>
          <p:cNvPr id="9" name="Title 1" descr="" title="">
            <a:extLst>
              <a:ext uri="{FF2B5EF4-FFF2-40B4-BE49-F238E27FC236}">
                <a16:creationId xmlns:a16="http://schemas.microsoft.com/office/drawing/2014/main" id="{6D1CF829-DA84-7520-750E-B9AFC32BDEDA}"/>
              </a:ext>
            </a:extLst>
          </p:cNvPr>
          <p:cNvSpPr>
            <a:spLocks noGrp="1"/>
          </p:cNvSpPr>
          <p:nvPr>
            <p:ph type="title"/>
          </p:nvPr>
        </p:nvSpPr>
        <p:spPr>
          <a:xfrm>
            <a:off x="2230438" y="42863"/>
            <a:ext cx="7731125" cy="852487"/>
          </a:xfrm>
        </p:spPr>
        <p:txBody>
          <a:bodyPr>
            <a:normAutofit fontScale="90000"/>
          </a:bodyPr>
          <a:lstStyle/>
          <a:p>
            <a:r>
              <a:rPr lang="en-US" dirty="0"/>
              <a:t>Potential Annual Cost for ERPA Operations of NERF</a:t>
            </a:r>
          </a:p>
        </p:txBody>
      </p:sp>
      <p:pic>
        <p:nvPicPr>
          <p:cNvPr id="7" name="Picture 6" descr="" title="">
            <a:extLst>
              <a:ext uri="{FF2B5EF4-FFF2-40B4-BE49-F238E27FC236}">
                <a16:creationId xmlns:a16="http://schemas.microsoft.com/office/drawing/2014/main" id="{49F5B77D-718C-48E9-A442-B8D7FA1F1A75}"/>
              </a:ext>
            </a:extLst>
          </p:cNvPr>
          <p:cNvPicPr>
            <a:picLocks noChangeAspect="1"/>
          </p:cNvPicPr>
          <p:nvPr/>
        </p:nvPicPr>
        <p:blipFill>
          <a:blip r:embed="rId3">
            <a:alphaModFix amt="61000"/>
            <a:extLst>
              <a:ext uri="{28A0092B-C50C-407E-A947-70E740481C1C}">
                <a14:useLocalDpi xmlns:a14="http://schemas.microsoft.com/office/drawing/2010/main" val="0"/>
              </a:ext>
            </a:extLst>
          </a:blip>
          <a:stretch>
            <a:fillRect/>
          </a:stretch>
        </p:blipFill>
        <p:spPr>
          <a:xfrm>
            <a:off x="777341" y="686777"/>
            <a:ext cx="11044951" cy="5758005"/>
          </a:xfrm>
          <a:prstGeom prst="rect">
            <a:avLst/>
          </a:prstGeom>
        </p:spPr>
      </p:pic>
    </p:spTree>
    <p:extLst>
      <p:ext uri="{BB962C8B-B14F-4D97-AF65-F5344CB8AC3E}">
        <p14:creationId xmlns:p14="http://schemas.microsoft.com/office/powerpoint/2010/main" val="1169888774"/>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0F6A1F4D-53BA-FB24-715B-392C37D57349}"/>
              </a:ext>
            </a:extLst>
          </p:cNvPr>
          <p:cNvSpPr>
            <a:spLocks noGrp="1"/>
          </p:cNvSpPr>
          <p:nvPr>
            <p:ph type="title"/>
          </p:nvPr>
        </p:nvSpPr>
        <p:spPr>
          <a:xfrm>
            <a:off x="2231136" y="281787"/>
            <a:ext cx="7729728" cy="725210"/>
          </a:xfrm>
        </p:spPr>
        <p:txBody>
          <a:bodyPr>
            <a:normAutofit fontScale="90000"/>
          </a:bodyPr>
          <a:lstStyle/>
          <a:p>
            <a:r>
              <a:rPr lang="en-US" dirty="0"/>
              <a:t>Schedule &amp; Key Tasks for ERPA</a:t>
            </a:r>
          </a:p>
        </p:txBody>
      </p:sp>
      <p:sp>
        <p:nvSpPr>
          <p:cNvPr id="3" name="Content Placeholder 2" descr="" title="">
            <a:extLst>
              <a:ext uri="{FF2B5EF4-FFF2-40B4-BE49-F238E27FC236}">
                <a16:creationId xmlns:a16="http://schemas.microsoft.com/office/drawing/2014/main" id="{7E019A24-3353-69F7-D57C-34F645FB3A80}"/>
              </a:ext>
            </a:extLst>
          </p:cNvPr>
          <p:cNvSpPr>
            <a:spLocks noGrp="1"/>
          </p:cNvSpPr>
          <p:nvPr>
            <p:ph idx="1"/>
          </p:nvPr>
        </p:nvSpPr>
        <p:spPr>
          <a:xfrm>
            <a:off x="2231136" y="1452623"/>
            <a:ext cx="7729728" cy="4624085"/>
          </a:xfrm>
        </p:spPr>
        <p:txBody>
          <a:bodyPr>
            <a:normAutofit fontScale="92500" lnSpcReduction="10000"/>
          </a:bodyPr>
          <a:lstStyle/>
          <a:p>
            <a:pPr marL="342900" marR="0" lvl="0" indent="-342900">
              <a:spcBef>
                <a:spcPts val="600"/>
              </a:spcBef>
              <a:buFont typeface="Symbol" panose="05050102010706020507" pitchFamily="18" charset="2"/>
              <a:buChar char=""/>
            </a:pPr>
            <a:r>
              <a:rPr lang="en-US" sz="2400" dirty="0">
                <a:latin typeface="Calibri" panose="020F0502020204030204" pitchFamily="34" charset="0"/>
                <a:ea typeface="Calibri" panose="020F0502020204030204" pitchFamily="34" charset="0"/>
                <a:cs typeface="Calibri" panose="020F0502020204030204" pitchFamily="34" charset="0"/>
              </a:rPr>
              <a:t>Interim:  </a:t>
            </a:r>
          </a:p>
          <a:p>
            <a:pPr marL="742950" marR="0" lvl="1" indent="-285750">
              <a:spcBef>
                <a:spcPts val="600"/>
              </a:spcBef>
              <a:buFont typeface="Courier New" panose="02070309020205020404" pitchFamily="49" charset="0"/>
              <a:buChar char="o"/>
            </a:pPr>
            <a:r>
              <a:rPr lang="en-US" sz="2400" dirty="0">
                <a:latin typeface="Calibri" panose="020F0502020204030204" pitchFamily="34" charset="0"/>
                <a:ea typeface="Calibri" panose="020F0502020204030204" pitchFamily="34" charset="0"/>
                <a:cs typeface="Calibri" panose="020F0502020204030204" pitchFamily="34" charset="0"/>
              </a:rPr>
              <a:t>Commissioning of ERPA</a:t>
            </a:r>
          </a:p>
          <a:p>
            <a:pPr marL="742950" marR="0" lvl="1" indent="-285750">
              <a:spcBef>
                <a:spcPts val="600"/>
              </a:spcBef>
              <a:buFont typeface="Courier New" panose="02070309020205020404" pitchFamily="49" charset="0"/>
              <a:buChar char="o"/>
            </a:pPr>
            <a:r>
              <a:rPr lang="en-US" sz="2400" dirty="0">
                <a:latin typeface="Calibri" panose="020F0502020204030204" pitchFamily="34" charset="0"/>
                <a:ea typeface="Calibri" panose="020F0502020204030204" pitchFamily="34" charset="0"/>
                <a:cs typeface="Calibri" panose="020F0502020204030204" pitchFamily="34" charset="0"/>
              </a:rPr>
              <a:t>Design NERF (underway, but need next grant for final design)</a:t>
            </a:r>
          </a:p>
          <a:p>
            <a:pPr marL="742950" marR="0" lvl="1" indent="-285750">
              <a:spcBef>
                <a:spcPts val="600"/>
              </a:spcBef>
              <a:buFont typeface="Courier New" panose="02070309020205020404" pitchFamily="49" charset="0"/>
              <a:buChar char="o"/>
            </a:pPr>
            <a:r>
              <a:rPr lang="en-US" sz="2400" dirty="0">
                <a:latin typeface="Calibri" panose="020F0502020204030204" pitchFamily="34" charset="0"/>
                <a:ea typeface="Calibri" panose="020F0502020204030204" pitchFamily="34" charset="0"/>
                <a:cs typeface="Calibri" panose="020F0502020204030204" pitchFamily="34" charset="0"/>
              </a:rPr>
              <a:t>Investigate storage (COE study, consultant for other RR storage options)</a:t>
            </a:r>
          </a:p>
          <a:p>
            <a:pPr marL="742950" marR="0" lvl="1" indent="-285750">
              <a:spcBef>
                <a:spcPts val="600"/>
              </a:spcBef>
              <a:buFont typeface="Courier New" panose="02070309020205020404" pitchFamily="49" charset="0"/>
              <a:buChar char="o"/>
            </a:pPr>
            <a:r>
              <a:rPr lang="en-US" sz="2400" dirty="0">
                <a:latin typeface="Calibri" panose="020F0502020204030204" pitchFamily="34" charset="0"/>
                <a:ea typeface="Calibri" panose="020F0502020204030204" pitchFamily="34" charset="0"/>
                <a:cs typeface="Calibri" panose="020F0502020204030204" pitchFamily="34" charset="0"/>
              </a:rPr>
              <a:t>Work with PG&amp;E through FERC process</a:t>
            </a:r>
          </a:p>
          <a:p>
            <a:pPr marL="742950" marR="0" lvl="1" indent="-285750">
              <a:spcBef>
                <a:spcPts val="600"/>
              </a:spcBef>
              <a:buFont typeface="Courier New" panose="02070309020205020404" pitchFamily="49" charset="0"/>
              <a:buChar char="o"/>
            </a:pPr>
            <a:r>
              <a:rPr lang="en-US" sz="2400" dirty="0">
                <a:latin typeface="Calibri" panose="020F0502020204030204" pitchFamily="34" charset="0"/>
                <a:ea typeface="Calibri" panose="020F0502020204030204" pitchFamily="34" charset="0"/>
                <a:cs typeface="Calibri" panose="020F0502020204030204" pitchFamily="34" charset="0"/>
              </a:rPr>
              <a:t>Work with PG&amp;E on asset transfer, easement, and other agreements for construction of NERF</a:t>
            </a:r>
          </a:p>
          <a:p>
            <a:pPr marL="342900" marR="0" lvl="0" indent="-342900">
              <a:spcBef>
                <a:spcPts val="600"/>
              </a:spcBef>
              <a:buFont typeface="Symbol" panose="05050102010706020507" pitchFamily="18" charset="2"/>
              <a:buChar char=""/>
            </a:pPr>
            <a:r>
              <a:rPr lang="en-US" sz="2400" dirty="0">
                <a:latin typeface="Calibri" panose="020F0502020204030204" pitchFamily="34" charset="0"/>
                <a:ea typeface="Calibri" panose="020F0502020204030204" pitchFamily="34" charset="0"/>
                <a:cs typeface="Calibri" panose="020F0502020204030204" pitchFamily="34" charset="0"/>
              </a:rPr>
              <a:t>Long Term:  </a:t>
            </a:r>
          </a:p>
          <a:p>
            <a:pPr marL="742950" marR="0" lvl="1" indent="-285750">
              <a:spcBef>
                <a:spcPts val="600"/>
              </a:spcBef>
              <a:buFont typeface="Courier New" panose="02070309020205020404" pitchFamily="49" charset="0"/>
              <a:buChar char="o"/>
            </a:pPr>
            <a:r>
              <a:rPr lang="en-US" sz="2400" dirty="0">
                <a:latin typeface="Calibri" panose="020F0502020204030204" pitchFamily="34" charset="0"/>
                <a:ea typeface="Calibri" panose="020F0502020204030204" pitchFamily="34" charset="0"/>
                <a:cs typeface="Calibri" panose="020F0502020204030204" pitchFamily="34" charset="0"/>
              </a:rPr>
              <a:t>Construction (specs, bid &amp; construct) </a:t>
            </a:r>
          </a:p>
          <a:p>
            <a:pPr marL="742950" marR="0" lvl="1" indent="-285750">
              <a:spcBef>
                <a:spcPts val="600"/>
              </a:spcBef>
              <a:buFont typeface="Courier New" panose="02070309020205020404" pitchFamily="49" charset="0"/>
              <a:buChar char="o"/>
            </a:pPr>
            <a:r>
              <a:rPr lang="en-US" sz="2400" dirty="0">
                <a:latin typeface="Calibri" panose="020F0502020204030204" pitchFamily="34" charset="0"/>
                <a:ea typeface="Calibri" panose="020F0502020204030204" pitchFamily="34" charset="0"/>
                <a:cs typeface="Calibri" panose="020F0502020204030204" pitchFamily="34" charset="0"/>
              </a:rPr>
              <a:t> Operations</a:t>
            </a:r>
            <a:endParaRPr lang="en-US" dirty="0"/>
          </a:p>
        </p:txBody>
      </p:sp>
      <p:sp>
        <p:nvSpPr>
          <p:cNvPr id="4" name="Date Placeholder 3" descr="" title="">
            <a:extLst>
              <a:ext uri="{FF2B5EF4-FFF2-40B4-BE49-F238E27FC236}">
                <a16:creationId xmlns:a16="http://schemas.microsoft.com/office/drawing/2014/main" id="{109A499B-2A47-96F6-FF63-E06F15779E28}"/>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2164B66D-0BBA-ABF9-8D3E-6D9AA5148225}"/>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A22B2D09-6081-5E51-0890-877D37C0B648}"/>
              </a:ext>
            </a:extLst>
          </p:cNvPr>
          <p:cNvSpPr>
            <a:spLocks noGrp="1"/>
          </p:cNvSpPr>
          <p:nvPr>
            <p:ph type="sldNum" sz="quarter" idx="12"/>
          </p:nvPr>
        </p:nvSpPr>
        <p:spPr/>
        <p:txBody>
          <a:bodyPr/>
          <a:lstStyle/>
          <a:p>
            <a:fld id="{DE532BB9-60DE-40EA-B351-EB23C447F6A7}" type="slidenum">
              <a:rPr lang="en-US" smtClean="0"/>
              <a:t>18</a:t>
            </a:fld>
            <a:endParaRPr lang="en-US"/>
          </a:p>
        </p:txBody>
      </p:sp>
    </p:spTree>
    <p:extLst>
      <p:ext uri="{BB962C8B-B14F-4D97-AF65-F5344CB8AC3E}">
        <p14:creationId xmlns:p14="http://schemas.microsoft.com/office/powerpoint/2010/main" val="183885165"/>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82FCDD1-C2B8-8814-23DD-B232D7A11A51}"/>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8502A517-A381-FDE6-AC98-A34D038B9E1A}"/>
              </a:ext>
            </a:extLst>
          </p:cNvPr>
          <p:cNvSpPr>
            <a:spLocks noGrp="1"/>
          </p:cNvSpPr>
          <p:nvPr>
            <p:ph type="title"/>
          </p:nvPr>
        </p:nvSpPr>
        <p:spPr>
          <a:xfrm>
            <a:off x="2231136" y="281787"/>
            <a:ext cx="7729728" cy="725210"/>
          </a:xfrm>
        </p:spPr>
        <p:txBody>
          <a:bodyPr>
            <a:normAutofit fontScale="90000"/>
          </a:bodyPr>
          <a:lstStyle/>
          <a:p>
            <a:r>
              <a:rPr lang="en-US" dirty="0"/>
              <a:t>Expenses &amp; revenue sources - NERF</a:t>
            </a:r>
          </a:p>
        </p:txBody>
      </p:sp>
      <p:sp>
        <p:nvSpPr>
          <p:cNvPr id="3" name="Content Placeholder 2" descr="" title="">
            <a:extLst>
              <a:ext uri="{FF2B5EF4-FFF2-40B4-BE49-F238E27FC236}">
                <a16:creationId xmlns:a16="http://schemas.microsoft.com/office/drawing/2014/main" id="{D8043605-5A09-1185-EBD5-001E17EAF5B1}"/>
              </a:ext>
            </a:extLst>
          </p:cNvPr>
          <p:cNvSpPr>
            <a:spLocks noGrp="1"/>
          </p:cNvSpPr>
          <p:nvPr>
            <p:ph idx="1"/>
          </p:nvPr>
        </p:nvSpPr>
        <p:spPr>
          <a:xfrm>
            <a:off x="1337481" y="1128532"/>
            <a:ext cx="9421441" cy="5455147"/>
          </a:xfrm>
        </p:spPr>
        <p:txBody>
          <a:bodyPr>
            <a:normAutofit/>
          </a:bodyPr>
          <a:lstStyle/>
          <a:p>
            <a:pPr marL="342900" marR="0" lvl="0" indent="-342900">
              <a:lnSpc>
                <a:spcPct val="120000"/>
              </a:lnSpc>
              <a:spcBef>
                <a:spcPts val="600"/>
              </a:spcBef>
              <a:buFont typeface="Symbol" panose="05050102010706020507" pitchFamily="18" charset="2"/>
              <a:buChar char=""/>
            </a:pPr>
            <a:r>
              <a:rPr lang="en-US" sz="2200" dirty="0">
                <a:latin typeface="Calibri" panose="020F0502020204030204" pitchFamily="34" charset="0"/>
                <a:ea typeface="Calibri" panose="020F0502020204030204" pitchFamily="34" charset="0"/>
                <a:cs typeface="Calibri" panose="020F0502020204030204" pitchFamily="34" charset="0"/>
              </a:rPr>
              <a:t>Interim tasks (NERF) – studies, design &amp; planning, ERPA admin, etc.  </a:t>
            </a:r>
          </a:p>
          <a:p>
            <a:pPr marL="742950" marR="0" lvl="1" indent="-285750">
              <a:lnSpc>
                <a:spcPct val="120000"/>
              </a:lnSpc>
              <a:spcBef>
                <a:spcPts val="600"/>
              </a:spcBef>
              <a:buFont typeface="Courier New" panose="02070309020205020404" pitchFamily="49" charset="0"/>
              <a:buChar char="o"/>
            </a:pPr>
            <a:r>
              <a:rPr lang="en-US" sz="2200" dirty="0">
                <a:latin typeface="Calibri" panose="020F0502020204030204" pitchFamily="34" charset="0"/>
                <a:ea typeface="Calibri" panose="020F0502020204030204" pitchFamily="34" charset="0"/>
                <a:cs typeface="Calibri" panose="020F0502020204030204" pitchFamily="34" charset="0"/>
              </a:rPr>
              <a:t>Potential Expenses:  $2M to $5M over 4-5 years</a:t>
            </a:r>
          </a:p>
          <a:p>
            <a:pPr marL="742950" marR="0" lvl="1" indent="-285750">
              <a:lnSpc>
                <a:spcPct val="120000"/>
              </a:lnSpc>
              <a:spcBef>
                <a:spcPts val="600"/>
              </a:spcBef>
              <a:buFont typeface="Courier New" panose="02070309020205020404" pitchFamily="49" charset="0"/>
              <a:buChar char="o"/>
            </a:pPr>
            <a:r>
              <a:rPr lang="en-US" sz="2200" dirty="0">
                <a:latin typeface="Calibri" panose="020F0502020204030204" pitchFamily="34" charset="0"/>
                <a:ea typeface="Calibri" panose="020F0502020204030204" pitchFamily="34" charset="0"/>
                <a:cs typeface="Calibri" panose="020F0502020204030204" pitchFamily="34" charset="0"/>
              </a:rPr>
              <a:t>Potential Revenues:  membership contributions, grants</a:t>
            </a:r>
          </a:p>
          <a:p>
            <a:pPr marL="342900" marR="0" lvl="0" indent="-342900">
              <a:lnSpc>
                <a:spcPct val="120000"/>
              </a:lnSpc>
              <a:spcBef>
                <a:spcPts val="600"/>
              </a:spcBef>
              <a:buFont typeface="Symbol" panose="05050102010706020507" pitchFamily="18" charset="2"/>
              <a:buChar char=""/>
            </a:pPr>
            <a:r>
              <a:rPr lang="en-US" sz="2200" dirty="0">
                <a:latin typeface="Calibri" panose="020F0502020204030204" pitchFamily="34" charset="0"/>
                <a:ea typeface="Calibri" panose="020F0502020204030204" pitchFamily="34" charset="0"/>
                <a:cs typeface="Calibri" panose="020F0502020204030204" pitchFamily="34" charset="0"/>
              </a:rPr>
              <a:t>Construction of NERF – </a:t>
            </a:r>
          </a:p>
          <a:p>
            <a:pPr marL="742950" marR="0" lvl="1" indent="-285750">
              <a:lnSpc>
                <a:spcPct val="120000"/>
              </a:lnSpc>
              <a:spcBef>
                <a:spcPts val="600"/>
              </a:spcBef>
              <a:buFont typeface="Courier New" panose="02070309020205020404" pitchFamily="49" charset="0"/>
              <a:buChar char="o"/>
            </a:pPr>
            <a:r>
              <a:rPr lang="en-US" sz="2200" dirty="0">
                <a:latin typeface="Calibri" panose="020F0502020204030204" pitchFamily="34" charset="0"/>
                <a:ea typeface="Calibri" panose="020F0502020204030204" pitchFamily="34" charset="0"/>
                <a:cs typeface="Calibri" panose="020F0502020204030204" pitchFamily="34" charset="0"/>
              </a:rPr>
              <a:t>Potential Expenses:  $40M to $60M, should be no sooner than 2032</a:t>
            </a:r>
          </a:p>
          <a:p>
            <a:pPr marL="742950" marR="0" lvl="1" indent="-285750">
              <a:lnSpc>
                <a:spcPct val="120000"/>
              </a:lnSpc>
              <a:spcBef>
                <a:spcPts val="600"/>
              </a:spcBef>
              <a:buFont typeface="Courier New" panose="02070309020205020404" pitchFamily="49" charset="0"/>
              <a:buChar char="o"/>
            </a:pPr>
            <a:r>
              <a:rPr lang="en-US" sz="2200" dirty="0">
                <a:latin typeface="Calibri" panose="020F0502020204030204" pitchFamily="34" charset="0"/>
                <a:ea typeface="Calibri" panose="020F0502020204030204" pitchFamily="34" charset="0"/>
                <a:cs typeface="Calibri" panose="020F0502020204030204" pitchFamily="34" charset="0"/>
              </a:rPr>
              <a:t>Potential Revenues:  grants, ERPA bonds, membership contributions, other (e.g. assessment)</a:t>
            </a:r>
          </a:p>
          <a:p>
            <a:pPr marL="342900" marR="0" lvl="0" indent="-342900">
              <a:lnSpc>
                <a:spcPct val="120000"/>
              </a:lnSpc>
              <a:spcBef>
                <a:spcPts val="600"/>
              </a:spcBef>
              <a:buFont typeface="Symbol" panose="05050102010706020507" pitchFamily="18" charset="2"/>
              <a:buChar char=""/>
            </a:pPr>
            <a:r>
              <a:rPr lang="en-US" sz="2200" dirty="0">
                <a:latin typeface="Calibri" panose="020F0502020204030204" pitchFamily="34" charset="0"/>
                <a:ea typeface="Calibri" panose="020F0502020204030204" pitchFamily="34" charset="0"/>
                <a:cs typeface="Calibri" panose="020F0502020204030204" pitchFamily="34" charset="0"/>
              </a:rPr>
              <a:t>Operations of NERF and storage – </a:t>
            </a:r>
          </a:p>
          <a:p>
            <a:pPr marL="742950" marR="0" lvl="1" indent="-285750">
              <a:lnSpc>
                <a:spcPct val="120000"/>
              </a:lnSpc>
              <a:spcBef>
                <a:spcPts val="600"/>
              </a:spcBef>
              <a:buFont typeface="Courier New" panose="02070309020205020404" pitchFamily="49" charset="0"/>
              <a:buChar char="o"/>
            </a:pPr>
            <a:r>
              <a:rPr lang="en-US" sz="2200" dirty="0">
                <a:latin typeface="Calibri" panose="020F0502020204030204" pitchFamily="34" charset="0"/>
                <a:ea typeface="Calibri" panose="020F0502020204030204" pitchFamily="34" charset="0"/>
                <a:cs typeface="Calibri" panose="020F0502020204030204" pitchFamily="34" charset="0"/>
              </a:rPr>
              <a:t>Potential Expenses:  $7M to $12M per year</a:t>
            </a:r>
          </a:p>
          <a:p>
            <a:pPr marL="742950" marR="0" lvl="1" indent="-285750">
              <a:lnSpc>
                <a:spcPct val="120000"/>
              </a:lnSpc>
              <a:spcBef>
                <a:spcPts val="600"/>
              </a:spcBef>
              <a:buFont typeface="Courier New" panose="02070309020205020404" pitchFamily="49" charset="0"/>
              <a:buChar char="o"/>
            </a:pPr>
            <a:r>
              <a:rPr lang="en-US" sz="2200" dirty="0">
                <a:latin typeface="Calibri" panose="020F0502020204030204" pitchFamily="34" charset="0"/>
                <a:ea typeface="Calibri" panose="020F0502020204030204" pitchFamily="34" charset="0"/>
                <a:cs typeface="Calibri" panose="020F0502020204030204" pitchFamily="34" charset="0"/>
              </a:rPr>
              <a:t>Potential Revenues:  water sales, other (e.g. assessment)</a:t>
            </a:r>
          </a:p>
          <a:p>
            <a:pPr marL="342900" marR="0" lvl="0" indent="-342900">
              <a:lnSpc>
                <a:spcPct val="120000"/>
              </a:lnSpc>
              <a:spcBef>
                <a:spcPts val="600"/>
              </a:spcBef>
              <a:buFont typeface="Symbol" panose="05050102010706020507" pitchFamily="18" charset="2"/>
              <a:buChar char=""/>
            </a:pPr>
            <a:r>
              <a:rPr lang="en-US" sz="2200" dirty="0">
                <a:latin typeface="Calibri" panose="020F0502020204030204" pitchFamily="34" charset="0"/>
                <a:ea typeface="Calibri" panose="020F0502020204030204" pitchFamily="34" charset="0"/>
                <a:cs typeface="Calibri" panose="020F0502020204030204" pitchFamily="34" charset="0"/>
              </a:rPr>
              <a:t>NERF costs are pre-design level, but more developed than most estimates</a:t>
            </a:r>
          </a:p>
          <a:p>
            <a:pPr marL="742950" lvl="1" indent="-285750">
              <a:lnSpc>
                <a:spcPct val="120000"/>
              </a:lnSpc>
              <a:spcBef>
                <a:spcPts val="600"/>
              </a:spcBef>
              <a:buFont typeface="Courier New" panose="02070309020205020404" pitchFamily="49" charset="0"/>
              <a:buChar char="o"/>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Date Placeholder 3" descr="" title="">
            <a:extLst>
              <a:ext uri="{FF2B5EF4-FFF2-40B4-BE49-F238E27FC236}">
                <a16:creationId xmlns:a16="http://schemas.microsoft.com/office/drawing/2014/main" id="{958915D6-E3C7-6245-C8FA-0B52937F5E0B}"/>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2F44E734-7010-18F7-B02E-84D8E27A5430}"/>
              </a:ext>
            </a:extLst>
          </p:cNvPr>
          <p:cNvSpPr>
            <a:spLocks noGrp="1"/>
          </p:cNvSpPr>
          <p:nvPr>
            <p:ph type="ftr" sz="quarter" idx="11"/>
          </p:nvPr>
        </p:nvSpPr>
        <p:spPr/>
        <p:txBody>
          <a:bodyPr/>
          <a:lstStyle/>
          <a:p>
            <a:r>
              <a:rPr lang="en-US" sz="1100" dirty="0"/>
              <a:t>IWPC All Boards</a:t>
            </a:r>
            <a:endParaRPr lang="en-US" dirty="0"/>
          </a:p>
        </p:txBody>
      </p:sp>
      <p:sp>
        <p:nvSpPr>
          <p:cNvPr id="6" name="Slide Number Placeholder 5" descr="" title="">
            <a:extLst>
              <a:ext uri="{FF2B5EF4-FFF2-40B4-BE49-F238E27FC236}">
                <a16:creationId xmlns:a16="http://schemas.microsoft.com/office/drawing/2014/main" id="{937E1576-B2B5-9151-5444-B631980F248D}"/>
              </a:ext>
            </a:extLst>
          </p:cNvPr>
          <p:cNvSpPr>
            <a:spLocks noGrp="1"/>
          </p:cNvSpPr>
          <p:nvPr>
            <p:ph type="sldNum" sz="quarter" idx="12"/>
          </p:nvPr>
        </p:nvSpPr>
        <p:spPr/>
        <p:txBody>
          <a:bodyPr/>
          <a:lstStyle/>
          <a:p>
            <a:fld id="{DE532BB9-60DE-40EA-B351-EB23C447F6A7}" type="slidenum">
              <a:rPr lang="en-US" smtClean="0"/>
              <a:t>19</a:t>
            </a:fld>
            <a:endParaRPr lang="en-US"/>
          </a:p>
        </p:txBody>
      </p:sp>
    </p:spTree>
    <p:extLst>
      <p:ext uri="{BB962C8B-B14F-4D97-AF65-F5344CB8AC3E}">
        <p14:creationId xmlns:p14="http://schemas.microsoft.com/office/powerpoint/2010/main" val="3282369323"/>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E6AA0C9-C7D5-7E74-91E3-5D16527B8578}"/>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F261C054-AD68-20E9-C4C0-A6758E691BAA}"/>
              </a:ext>
            </a:extLst>
          </p:cNvPr>
          <p:cNvSpPr>
            <a:spLocks noGrp="1"/>
          </p:cNvSpPr>
          <p:nvPr>
            <p:ph type="title"/>
          </p:nvPr>
        </p:nvSpPr>
        <p:spPr>
          <a:xfrm>
            <a:off x="2383536" y="2499578"/>
            <a:ext cx="7729728" cy="1188720"/>
          </a:xfrm>
        </p:spPr>
        <p:txBody>
          <a:bodyPr>
            <a:normAutofit/>
          </a:bodyPr>
          <a:lstStyle/>
          <a:p>
            <a:r>
              <a:rPr lang="en-US" dirty="0"/>
              <a:t>A.  Context:  PG&amp;E and the federal energy regulatory commission</a:t>
            </a:r>
          </a:p>
        </p:txBody>
      </p:sp>
      <p:sp>
        <p:nvSpPr>
          <p:cNvPr id="4" name="Date Placeholder 3" descr="" title="">
            <a:extLst>
              <a:ext uri="{FF2B5EF4-FFF2-40B4-BE49-F238E27FC236}">
                <a16:creationId xmlns:a16="http://schemas.microsoft.com/office/drawing/2014/main" id="{9348FAF8-00C5-3EEB-2AD4-F487D2B49992}"/>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DB0ECBE5-282B-4479-CB72-CCE6752C8ADA}"/>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27D91AF6-F05B-D2EB-85E9-E27E55052D27}"/>
              </a:ext>
            </a:extLst>
          </p:cNvPr>
          <p:cNvSpPr>
            <a:spLocks noGrp="1"/>
          </p:cNvSpPr>
          <p:nvPr>
            <p:ph type="sldNum" sz="quarter" idx="12"/>
          </p:nvPr>
        </p:nvSpPr>
        <p:spPr/>
        <p:txBody>
          <a:bodyPr/>
          <a:lstStyle/>
          <a:p>
            <a:fld id="{DE532BB9-60DE-40EA-B351-EB23C447F6A7}" type="slidenum">
              <a:rPr lang="en-US" smtClean="0"/>
              <a:t>2</a:t>
            </a:fld>
            <a:endParaRPr lang="en-US"/>
          </a:p>
        </p:txBody>
      </p:sp>
    </p:spTree>
    <p:extLst>
      <p:ext uri="{BB962C8B-B14F-4D97-AF65-F5344CB8AC3E}">
        <p14:creationId xmlns:p14="http://schemas.microsoft.com/office/powerpoint/2010/main" val="267416304"/>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0DF52854-3819-71AC-CD1B-1D02890700AE}"/>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A6F0BE05-4DA6-C052-7C04-29FDC9BF0B29}"/>
              </a:ext>
            </a:extLst>
          </p:cNvPr>
          <p:cNvSpPr>
            <a:spLocks noGrp="1"/>
          </p:cNvSpPr>
          <p:nvPr>
            <p:ph type="title"/>
          </p:nvPr>
        </p:nvSpPr>
        <p:spPr>
          <a:xfrm>
            <a:off x="2231136" y="2749949"/>
            <a:ext cx="7729728" cy="1188720"/>
          </a:xfrm>
        </p:spPr>
        <p:txBody>
          <a:bodyPr>
            <a:normAutofit fontScale="90000"/>
          </a:bodyPr>
          <a:lstStyle/>
          <a:p>
            <a:r>
              <a:rPr lang="en-US" dirty="0"/>
              <a:t>c.  The water diversion agreement: framework for the right to divert water</a:t>
            </a:r>
          </a:p>
        </p:txBody>
      </p:sp>
      <p:sp>
        <p:nvSpPr>
          <p:cNvPr id="4" name="Date Placeholder 3" descr="" title="">
            <a:extLst>
              <a:ext uri="{FF2B5EF4-FFF2-40B4-BE49-F238E27FC236}">
                <a16:creationId xmlns:a16="http://schemas.microsoft.com/office/drawing/2014/main" id="{88229168-09E7-5688-192F-4FEBE4BB6000}"/>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D9BBD453-FAD8-3881-4D53-5CA966A728F5}"/>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2B1F7E82-4795-E6B1-8F94-B81FD53B47BA}"/>
              </a:ext>
            </a:extLst>
          </p:cNvPr>
          <p:cNvSpPr>
            <a:spLocks noGrp="1"/>
          </p:cNvSpPr>
          <p:nvPr>
            <p:ph type="sldNum" sz="quarter" idx="12"/>
          </p:nvPr>
        </p:nvSpPr>
        <p:spPr/>
        <p:txBody>
          <a:bodyPr/>
          <a:lstStyle/>
          <a:p>
            <a:fld id="{DE532BB9-60DE-40EA-B351-EB23C447F6A7}" type="slidenum">
              <a:rPr lang="en-US" smtClean="0"/>
              <a:t>20</a:t>
            </a:fld>
            <a:endParaRPr lang="en-US"/>
          </a:p>
        </p:txBody>
      </p:sp>
    </p:spTree>
    <p:extLst>
      <p:ext uri="{BB962C8B-B14F-4D97-AF65-F5344CB8AC3E}">
        <p14:creationId xmlns:p14="http://schemas.microsoft.com/office/powerpoint/2010/main" val="4268747539"/>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38FC06D-7EFF-463C-AF84-5FC607D94ED2}"/>
              </a:ext>
            </a:extLst>
          </p:cNvPr>
          <p:cNvSpPr>
            <a:spLocks noGrp="1"/>
          </p:cNvSpPr>
          <p:nvPr>
            <p:ph type="title"/>
          </p:nvPr>
        </p:nvSpPr>
        <p:spPr>
          <a:xfrm>
            <a:off x="838199" y="365125"/>
            <a:ext cx="11113655" cy="1325563"/>
          </a:xfrm>
        </p:spPr>
        <p:txBody>
          <a:bodyPr/>
          <a:lstStyle/>
          <a:p>
            <a:r>
              <a:rPr lang="en-US" dirty="0"/>
              <a:t>Approach to get to a water diversion agreement</a:t>
            </a:r>
          </a:p>
        </p:txBody>
      </p:sp>
      <p:sp>
        <p:nvSpPr>
          <p:cNvPr id="3" name="Content Placeholder 2" descr="" title="">
            <a:extLst>
              <a:ext uri="{FF2B5EF4-FFF2-40B4-BE49-F238E27FC236}">
                <a16:creationId xmlns:a16="http://schemas.microsoft.com/office/drawing/2014/main" id="{CDBA5352-A027-4C87-874C-89AB801E6A72}"/>
              </a:ext>
            </a:extLst>
          </p:cNvPr>
          <p:cNvSpPr>
            <a:spLocks noGrp="1"/>
          </p:cNvSpPr>
          <p:nvPr>
            <p:ph idx="1"/>
          </p:nvPr>
        </p:nvSpPr>
        <p:spPr>
          <a:xfrm>
            <a:off x="609601" y="1959429"/>
            <a:ext cx="10689770" cy="4741622"/>
          </a:xfrm>
        </p:spPr>
        <p:txBody>
          <a:bodyPr>
            <a:normAutofit lnSpcReduction="10000"/>
          </a:bodyPr>
          <a:lstStyle/>
          <a:p>
            <a:r>
              <a:rPr lang="en-US" sz="2400" dirty="0"/>
              <a:t>WDA was anticipated to be the document that creates our legal right to divert water</a:t>
            </a:r>
          </a:p>
          <a:p>
            <a:r>
              <a:rPr lang="en-US" sz="2400" dirty="0"/>
              <a:t>It was needed to justify to PG&amp;E that PG&amp;E should include the NERF in its application</a:t>
            </a:r>
          </a:p>
          <a:p>
            <a:r>
              <a:rPr lang="en-US" sz="2400" dirty="0"/>
              <a:t>We first developed an MOU to get agreement on the essential terms prior to PG&amp;E’s public draft of its application</a:t>
            </a:r>
          </a:p>
          <a:p>
            <a:r>
              <a:rPr lang="en-US" sz="2400" dirty="0"/>
              <a:t>Now negotiating a formal WDA to coincide with PG&amp;E’s application that will be binding on the parties and provide a framework of support through the process:</a:t>
            </a:r>
          </a:p>
          <a:p>
            <a:pPr lvl="1"/>
            <a:r>
              <a:rPr lang="en-US" sz="2100" dirty="0"/>
              <a:t>Russian River interests want reliable, long-term water</a:t>
            </a:r>
          </a:p>
          <a:p>
            <a:pPr lvl="1"/>
            <a:r>
              <a:rPr lang="en-US" sz="2000" dirty="0"/>
              <a:t>Eel River interests want removal of dams, money for restoration, and confirmation that further diversions will not hurt the endangered species</a:t>
            </a:r>
          </a:p>
          <a:p>
            <a:pPr lvl="1"/>
            <a:r>
              <a:rPr lang="en-US" sz="2000" dirty="0"/>
              <a:t>PG&amp;E wants to show that the two basins are in agreement (not take sides)</a:t>
            </a:r>
          </a:p>
        </p:txBody>
      </p:sp>
      <p:sp>
        <p:nvSpPr>
          <p:cNvPr id="6" name="Slide Number Placeholder 5" descr="" title="">
            <a:extLst>
              <a:ext uri="{FF2B5EF4-FFF2-40B4-BE49-F238E27FC236}">
                <a16:creationId xmlns:a16="http://schemas.microsoft.com/office/drawing/2014/main" id="{29708524-F5F2-44C6-ABA2-CD889BDD6F10}"/>
              </a:ext>
            </a:extLst>
          </p:cNvPr>
          <p:cNvSpPr>
            <a:spLocks noGrp="1"/>
          </p:cNvSpPr>
          <p:nvPr>
            <p:ph type="sldNum" sz="quarter" idx="12"/>
          </p:nvPr>
        </p:nvSpPr>
        <p:spPr/>
        <p:txBody>
          <a:bodyPr/>
          <a:lstStyle/>
          <a:p>
            <a:fld id="{D24AC2AA-DCF5-46C9-A7DF-7D470208BDDD}" type="slidenum">
              <a:rPr lang="en-US" smtClean="0"/>
              <a:t>21</a:t>
            </a:fld>
            <a:endParaRPr lang="en-US"/>
          </a:p>
        </p:txBody>
      </p:sp>
    </p:spTree>
    <p:extLst>
      <p:ext uri="{BB962C8B-B14F-4D97-AF65-F5344CB8AC3E}">
        <p14:creationId xmlns:p14="http://schemas.microsoft.com/office/powerpoint/2010/main" val="1859686452"/>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38FC06D-7EFF-463C-AF84-5FC607D94ED2}"/>
              </a:ext>
            </a:extLst>
          </p:cNvPr>
          <p:cNvSpPr>
            <a:spLocks noGrp="1"/>
          </p:cNvSpPr>
          <p:nvPr>
            <p:ph type="title"/>
          </p:nvPr>
        </p:nvSpPr>
        <p:spPr>
          <a:xfrm>
            <a:off x="838199" y="365125"/>
            <a:ext cx="11113655" cy="1325563"/>
          </a:xfrm>
        </p:spPr>
        <p:txBody>
          <a:bodyPr/>
          <a:lstStyle/>
          <a:p>
            <a:r>
              <a:rPr lang="en-US" dirty="0"/>
              <a:t>February 7, 2025 MOU between </a:t>
            </a:r>
            <a:br>
              <a:rPr lang="en-US" dirty="0"/>
            </a:br>
            <a:r>
              <a:rPr lang="en-US" dirty="0" err="1"/>
              <a:t>mciwpc</a:t>
            </a:r>
            <a:r>
              <a:rPr lang="en-US" dirty="0"/>
              <a:t>, </a:t>
            </a:r>
            <a:r>
              <a:rPr lang="en-US" dirty="0" err="1"/>
              <a:t>scwa</a:t>
            </a:r>
            <a:r>
              <a:rPr lang="en-US" dirty="0"/>
              <a:t>, </a:t>
            </a:r>
            <a:r>
              <a:rPr lang="en-US" dirty="0" err="1"/>
              <a:t>rvit</a:t>
            </a:r>
            <a:r>
              <a:rPr lang="en-US" dirty="0"/>
              <a:t>, </a:t>
            </a:r>
            <a:r>
              <a:rPr lang="en-US" dirty="0" err="1"/>
              <a:t>ct</a:t>
            </a:r>
            <a:r>
              <a:rPr lang="en-US" dirty="0"/>
              <a:t>, </a:t>
            </a:r>
            <a:r>
              <a:rPr lang="en-US" dirty="0" err="1"/>
              <a:t>tu</a:t>
            </a:r>
            <a:r>
              <a:rPr lang="en-US" dirty="0"/>
              <a:t>, </a:t>
            </a:r>
            <a:r>
              <a:rPr lang="en-US" dirty="0" err="1"/>
              <a:t>hc</a:t>
            </a:r>
            <a:r>
              <a:rPr lang="en-US" dirty="0"/>
              <a:t>, and </a:t>
            </a:r>
            <a:r>
              <a:rPr lang="en-US" dirty="0" err="1"/>
              <a:t>cdfw</a:t>
            </a:r>
            <a:endParaRPr lang="en-US" dirty="0"/>
          </a:p>
        </p:txBody>
      </p:sp>
      <p:sp>
        <p:nvSpPr>
          <p:cNvPr id="3" name="Content Placeholder 2" descr="" title="">
            <a:extLst>
              <a:ext uri="{FF2B5EF4-FFF2-40B4-BE49-F238E27FC236}">
                <a16:creationId xmlns:a16="http://schemas.microsoft.com/office/drawing/2014/main" id="{CDBA5352-A027-4C87-874C-89AB801E6A72}"/>
              </a:ext>
            </a:extLst>
          </p:cNvPr>
          <p:cNvSpPr>
            <a:spLocks noGrp="1"/>
          </p:cNvSpPr>
          <p:nvPr>
            <p:ph idx="1"/>
          </p:nvPr>
        </p:nvSpPr>
        <p:spPr>
          <a:xfrm>
            <a:off x="609601" y="1959429"/>
            <a:ext cx="10689770" cy="4419599"/>
          </a:xfrm>
        </p:spPr>
        <p:txBody>
          <a:bodyPr>
            <a:normAutofit/>
          </a:bodyPr>
          <a:lstStyle/>
          <a:p>
            <a:r>
              <a:rPr lang="en-US" sz="2800" dirty="0"/>
              <a:t>Purpose of MOU</a:t>
            </a:r>
          </a:p>
          <a:p>
            <a:r>
              <a:rPr lang="en-US" sz="2800" dirty="0"/>
              <a:t>Method of permitting vis-à-vis PG&amp;E’s application</a:t>
            </a:r>
          </a:p>
          <a:p>
            <a:r>
              <a:rPr lang="en-US" sz="2800" dirty="0"/>
              <a:t>Water rights ownership</a:t>
            </a:r>
          </a:p>
          <a:p>
            <a:r>
              <a:rPr lang="en-US" sz="2800" dirty="0"/>
              <a:t>Land ownership</a:t>
            </a:r>
          </a:p>
          <a:p>
            <a:r>
              <a:rPr lang="en-US" sz="2800" dirty="0"/>
              <a:t>NERF ownership and operation</a:t>
            </a:r>
          </a:p>
          <a:p>
            <a:r>
              <a:rPr lang="en-US" sz="2800" dirty="0"/>
              <a:t>Water rights lease (ownership, cost, waiver of sovereign immunity)</a:t>
            </a:r>
          </a:p>
          <a:p>
            <a:r>
              <a:rPr lang="en-US" sz="2800" dirty="0"/>
              <a:t>Term (30 + 20)</a:t>
            </a:r>
          </a:p>
          <a:p>
            <a:r>
              <a:rPr lang="en-US" sz="2800" dirty="0"/>
              <a:t>Funding obligations and commitments</a:t>
            </a:r>
          </a:p>
          <a:p>
            <a:endParaRPr lang="en-US" dirty="0"/>
          </a:p>
          <a:p>
            <a:endParaRPr lang="en-US" dirty="0"/>
          </a:p>
        </p:txBody>
      </p:sp>
      <p:sp>
        <p:nvSpPr>
          <p:cNvPr id="6" name="Slide Number Placeholder 5" descr="" title="">
            <a:extLst>
              <a:ext uri="{FF2B5EF4-FFF2-40B4-BE49-F238E27FC236}">
                <a16:creationId xmlns:a16="http://schemas.microsoft.com/office/drawing/2014/main" id="{29708524-F5F2-44C6-ABA2-CD889BDD6F10}"/>
              </a:ext>
            </a:extLst>
          </p:cNvPr>
          <p:cNvSpPr>
            <a:spLocks noGrp="1"/>
          </p:cNvSpPr>
          <p:nvPr>
            <p:ph type="sldNum" sz="quarter" idx="12"/>
          </p:nvPr>
        </p:nvSpPr>
        <p:spPr/>
        <p:txBody>
          <a:bodyPr/>
          <a:lstStyle/>
          <a:p>
            <a:fld id="{D24AC2AA-DCF5-46C9-A7DF-7D470208BDDD}" type="slidenum">
              <a:rPr lang="en-US" smtClean="0"/>
              <a:t>22</a:t>
            </a:fld>
            <a:endParaRPr lang="en-US"/>
          </a:p>
        </p:txBody>
      </p:sp>
      <p:pic>
        <p:nvPicPr>
          <p:cNvPr id="5" name="Picture 4" descr="" title="">
            <a:extLst>
              <a:ext uri="{FF2B5EF4-FFF2-40B4-BE49-F238E27FC236}">
                <a16:creationId xmlns:a16="http://schemas.microsoft.com/office/drawing/2014/main" id="{9D5BDA70-C9E6-48B3-9DBB-2D18E193ED80}"/>
              </a:ext>
            </a:extLst>
          </p:cNvPr>
          <p:cNvPicPr>
            <a:picLocks noChangeAspect="1"/>
          </p:cNvPicPr>
          <p:nvPr/>
        </p:nvPicPr>
        <p:blipFill>
          <a:blip r:embed="rId2"/>
          <a:stretch>
            <a:fillRect/>
          </a:stretch>
        </p:blipFill>
        <p:spPr>
          <a:xfrm rot="20940435">
            <a:off x="8719328" y="1919611"/>
            <a:ext cx="1985962" cy="2671762"/>
          </a:xfrm>
          <a:prstGeom prst="rect">
            <a:avLst/>
          </a:prstGeom>
        </p:spPr>
      </p:pic>
    </p:spTree>
    <p:extLst>
      <p:ext uri="{BB962C8B-B14F-4D97-AF65-F5344CB8AC3E}">
        <p14:creationId xmlns:p14="http://schemas.microsoft.com/office/powerpoint/2010/main" val="1963455112"/>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638FC06D-7EFF-463C-AF84-5FC607D94ED2}"/>
              </a:ext>
            </a:extLst>
          </p:cNvPr>
          <p:cNvSpPr>
            <a:spLocks noGrp="1"/>
          </p:cNvSpPr>
          <p:nvPr>
            <p:ph type="title"/>
          </p:nvPr>
        </p:nvSpPr>
        <p:spPr>
          <a:xfrm>
            <a:off x="838199" y="365125"/>
            <a:ext cx="11113655" cy="1325563"/>
          </a:xfrm>
        </p:spPr>
        <p:txBody>
          <a:bodyPr/>
          <a:lstStyle/>
          <a:p>
            <a:r>
              <a:rPr lang="en-US" dirty="0"/>
              <a:t>July XX, 2025 Water Diversion Agreement</a:t>
            </a:r>
          </a:p>
        </p:txBody>
      </p:sp>
      <p:sp>
        <p:nvSpPr>
          <p:cNvPr id="3" name="Content Placeholder 2" descr="" title="">
            <a:extLst>
              <a:ext uri="{FF2B5EF4-FFF2-40B4-BE49-F238E27FC236}">
                <a16:creationId xmlns:a16="http://schemas.microsoft.com/office/drawing/2014/main" id="{CDBA5352-A027-4C87-874C-89AB801E6A72}"/>
              </a:ext>
            </a:extLst>
          </p:cNvPr>
          <p:cNvSpPr>
            <a:spLocks noGrp="1"/>
          </p:cNvSpPr>
          <p:nvPr>
            <p:ph idx="1"/>
          </p:nvPr>
        </p:nvSpPr>
        <p:spPr>
          <a:xfrm>
            <a:off x="609601" y="1959429"/>
            <a:ext cx="10689770" cy="4419599"/>
          </a:xfrm>
        </p:spPr>
        <p:txBody>
          <a:bodyPr>
            <a:normAutofit/>
          </a:bodyPr>
          <a:lstStyle/>
          <a:p>
            <a:r>
              <a:rPr lang="en-US" sz="2800" dirty="0"/>
              <a:t>The essential terms have not changed</a:t>
            </a:r>
          </a:p>
          <a:p>
            <a:r>
              <a:rPr lang="en-US" sz="2800" dirty="0"/>
              <a:t>There has been significant discussion around renewal terms</a:t>
            </a:r>
          </a:p>
          <a:p>
            <a:r>
              <a:rPr lang="en-US" sz="2800" dirty="0"/>
              <a:t>There is also significant discussion around extent of water rights</a:t>
            </a:r>
          </a:p>
          <a:p>
            <a:r>
              <a:rPr lang="en-US" sz="2800" dirty="0"/>
              <a:t>We have extensive development of enforcement mechanisms</a:t>
            </a:r>
          </a:p>
          <a:p>
            <a:r>
              <a:rPr lang="en-US" sz="2800" dirty="0"/>
              <a:t>We are considering the relationships and timing between activities</a:t>
            </a:r>
          </a:p>
          <a:p>
            <a:r>
              <a:rPr lang="en-US" sz="2800" dirty="0"/>
              <a:t>A more detailed briefing will be provided in closed session</a:t>
            </a:r>
          </a:p>
          <a:p>
            <a:r>
              <a:rPr lang="en-US" sz="2800" dirty="0"/>
              <a:t>We are on track for execution later this year</a:t>
            </a:r>
          </a:p>
          <a:p>
            <a:endParaRPr lang="en-US" dirty="0"/>
          </a:p>
          <a:p>
            <a:endParaRPr lang="en-US" dirty="0"/>
          </a:p>
        </p:txBody>
      </p:sp>
      <p:sp>
        <p:nvSpPr>
          <p:cNvPr id="6" name="Slide Number Placeholder 5" descr="" title="">
            <a:extLst>
              <a:ext uri="{FF2B5EF4-FFF2-40B4-BE49-F238E27FC236}">
                <a16:creationId xmlns:a16="http://schemas.microsoft.com/office/drawing/2014/main" id="{29708524-F5F2-44C6-ABA2-CD889BDD6F10}"/>
              </a:ext>
            </a:extLst>
          </p:cNvPr>
          <p:cNvSpPr>
            <a:spLocks noGrp="1"/>
          </p:cNvSpPr>
          <p:nvPr>
            <p:ph type="sldNum" sz="quarter" idx="12"/>
          </p:nvPr>
        </p:nvSpPr>
        <p:spPr/>
        <p:txBody>
          <a:bodyPr/>
          <a:lstStyle/>
          <a:p>
            <a:fld id="{D24AC2AA-DCF5-46C9-A7DF-7D470208BDDD}" type="slidenum">
              <a:rPr lang="en-US" smtClean="0"/>
              <a:t>23</a:t>
            </a:fld>
            <a:endParaRPr lang="en-US"/>
          </a:p>
        </p:txBody>
      </p:sp>
      <p:pic>
        <p:nvPicPr>
          <p:cNvPr id="7" name="Picture 6" descr="" title="">
            <a:extLst>
              <a:ext uri="{FF2B5EF4-FFF2-40B4-BE49-F238E27FC236}">
                <a16:creationId xmlns:a16="http://schemas.microsoft.com/office/drawing/2014/main" id="{4779B29D-93D6-4F49-85D1-6464C79D1C31}"/>
              </a:ext>
            </a:extLst>
          </p:cNvPr>
          <p:cNvPicPr>
            <a:picLocks noChangeAspect="1"/>
          </p:cNvPicPr>
          <p:nvPr/>
        </p:nvPicPr>
        <p:blipFill>
          <a:blip r:embed="rId2"/>
          <a:stretch>
            <a:fillRect/>
          </a:stretch>
        </p:blipFill>
        <p:spPr>
          <a:xfrm rot="483221">
            <a:off x="10288494" y="1859983"/>
            <a:ext cx="1672375" cy="2422060"/>
          </a:xfrm>
          <a:prstGeom prst="rect">
            <a:avLst/>
          </a:prstGeom>
        </p:spPr>
      </p:pic>
    </p:spTree>
    <p:extLst>
      <p:ext uri="{BB962C8B-B14F-4D97-AF65-F5344CB8AC3E}">
        <p14:creationId xmlns:p14="http://schemas.microsoft.com/office/powerpoint/2010/main" val="3103052603"/>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ACCDA498-0B42-C90F-E43C-BA9160FBFFCB}"/>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15223680-3A7A-F3EB-96BD-317340B65BE1}"/>
              </a:ext>
            </a:extLst>
          </p:cNvPr>
          <p:cNvSpPr>
            <a:spLocks noGrp="1"/>
          </p:cNvSpPr>
          <p:nvPr>
            <p:ph type="title"/>
          </p:nvPr>
        </p:nvSpPr>
        <p:spPr>
          <a:xfrm>
            <a:off x="2231136" y="2358063"/>
            <a:ext cx="7729728" cy="1673352"/>
          </a:xfrm>
        </p:spPr>
        <p:txBody>
          <a:bodyPr>
            <a:normAutofit fontScale="90000"/>
          </a:bodyPr>
          <a:lstStyle/>
          <a:p>
            <a:r>
              <a:rPr lang="en-US" dirty="0"/>
              <a:t>d.  The need for additional storage of water in the Russian watershed (</a:t>
            </a:r>
            <a:r>
              <a:rPr lang="en-US" dirty="0" err="1"/>
              <a:t>usace</a:t>
            </a:r>
            <a:r>
              <a:rPr lang="en-US" dirty="0"/>
              <a:t> feasibility study and other storage options)</a:t>
            </a:r>
          </a:p>
        </p:txBody>
      </p:sp>
      <p:sp>
        <p:nvSpPr>
          <p:cNvPr id="4" name="Date Placeholder 3" descr="" title="">
            <a:extLst>
              <a:ext uri="{FF2B5EF4-FFF2-40B4-BE49-F238E27FC236}">
                <a16:creationId xmlns:a16="http://schemas.microsoft.com/office/drawing/2014/main" id="{5E42F146-5F12-F42C-70CF-C20624711881}"/>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7236FD6B-0D76-2A7F-E0B9-002E011D798B}"/>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485ADB18-DC3A-5D27-6AC7-0F2BAF3BEA5E}"/>
              </a:ext>
            </a:extLst>
          </p:cNvPr>
          <p:cNvSpPr>
            <a:spLocks noGrp="1"/>
          </p:cNvSpPr>
          <p:nvPr>
            <p:ph type="sldNum" sz="quarter" idx="12"/>
          </p:nvPr>
        </p:nvSpPr>
        <p:spPr/>
        <p:txBody>
          <a:bodyPr/>
          <a:lstStyle/>
          <a:p>
            <a:fld id="{DE532BB9-60DE-40EA-B351-EB23C447F6A7}" type="slidenum">
              <a:rPr lang="en-US" smtClean="0"/>
              <a:t>24</a:t>
            </a:fld>
            <a:endParaRPr lang="en-US"/>
          </a:p>
        </p:txBody>
      </p:sp>
    </p:spTree>
    <p:extLst>
      <p:ext uri="{BB962C8B-B14F-4D97-AF65-F5344CB8AC3E}">
        <p14:creationId xmlns:p14="http://schemas.microsoft.com/office/powerpoint/2010/main" val="839532107"/>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077F307E-A850-33C0-BDC5-6AE30700867B}"/>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1591D89C-2445-C481-9241-7BAB4A8A320F}"/>
              </a:ext>
            </a:extLst>
          </p:cNvPr>
          <p:cNvSpPr>
            <a:spLocks noGrp="1"/>
          </p:cNvSpPr>
          <p:nvPr>
            <p:ph type="title"/>
          </p:nvPr>
        </p:nvSpPr>
        <p:spPr>
          <a:xfrm>
            <a:off x="2231136" y="418782"/>
            <a:ext cx="7729728" cy="1673352"/>
          </a:xfrm>
        </p:spPr>
        <p:txBody>
          <a:bodyPr>
            <a:normAutofit fontScale="90000"/>
          </a:bodyPr>
          <a:lstStyle/>
          <a:p>
            <a:r>
              <a:rPr lang="en-US" dirty="0"/>
              <a:t>d.  The need for additional storage of water in the Russian watershed (</a:t>
            </a:r>
            <a:r>
              <a:rPr lang="en-US" dirty="0" err="1"/>
              <a:t>usace</a:t>
            </a:r>
            <a:r>
              <a:rPr lang="en-US" dirty="0"/>
              <a:t> feasibility study and other storage options)</a:t>
            </a:r>
          </a:p>
        </p:txBody>
      </p:sp>
      <p:sp>
        <p:nvSpPr>
          <p:cNvPr id="3" name="Content Placeholder 2" descr="" title="">
            <a:extLst>
              <a:ext uri="{FF2B5EF4-FFF2-40B4-BE49-F238E27FC236}">
                <a16:creationId xmlns:a16="http://schemas.microsoft.com/office/drawing/2014/main" id="{8B0E04ED-CD76-F4F5-EC33-CBA35F0CEFE5}"/>
              </a:ext>
            </a:extLst>
          </p:cNvPr>
          <p:cNvSpPr>
            <a:spLocks noGrp="1"/>
          </p:cNvSpPr>
          <p:nvPr>
            <p:ph idx="1"/>
          </p:nvPr>
        </p:nvSpPr>
        <p:spPr>
          <a:xfrm>
            <a:off x="2231136" y="2638044"/>
            <a:ext cx="7729728" cy="3694517"/>
          </a:xfrm>
        </p:spPr>
        <p:txBody>
          <a:bodyPr>
            <a:normAutofit/>
          </a:bodyPr>
          <a:lstStyle/>
          <a:p>
            <a:r>
              <a:rPr lang="en-US" sz="2800" dirty="0"/>
              <a:t>Federal Project &amp; Study Authority</a:t>
            </a:r>
          </a:p>
          <a:p>
            <a:r>
              <a:rPr lang="en-US" sz="2800" dirty="0"/>
              <a:t>Federal Funding &amp; Cost-Sharing</a:t>
            </a:r>
          </a:p>
          <a:p>
            <a:r>
              <a:rPr lang="en-US" sz="2800" dirty="0"/>
              <a:t>USACE Project Delivery Process</a:t>
            </a:r>
          </a:p>
          <a:p>
            <a:r>
              <a:rPr lang="en-US" sz="2800" dirty="0"/>
              <a:t>USACE Study Overview</a:t>
            </a:r>
          </a:p>
          <a:p>
            <a:r>
              <a:rPr lang="en-US" sz="2800" dirty="0"/>
              <a:t>USACE Study Milestones</a:t>
            </a:r>
          </a:p>
          <a:p>
            <a:r>
              <a:rPr lang="en-US" sz="2800" dirty="0"/>
              <a:t>Progress &amp; Next Steps</a:t>
            </a:r>
          </a:p>
        </p:txBody>
      </p:sp>
      <p:sp>
        <p:nvSpPr>
          <p:cNvPr id="4" name="Date Placeholder 3" descr="" title="">
            <a:extLst>
              <a:ext uri="{FF2B5EF4-FFF2-40B4-BE49-F238E27FC236}">
                <a16:creationId xmlns:a16="http://schemas.microsoft.com/office/drawing/2014/main" id="{1FFF45C8-4520-BEE8-B6AD-E63789A9CA06}"/>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6FE990D3-41D3-0372-E380-4B0F3D653BC5}"/>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D441BFD4-5021-422F-FA74-2A6CEDA2F3EC}"/>
              </a:ext>
            </a:extLst>
          </p:cNvPr>
          <p:cNvSpPr>
            <a:spLocks noGrp="1"/>
          </p:cNvSpPr>
          <p:nvPr>
            <p:ph type="sldNum" sz="quarter" idx="12"/>
          </p:nvPr>
        </p:nvSpPr>
        <p:spPr/>
        <p:txBody>
          <a:bodyPr/>
          <a:lstStyle/>
          <a:p>
            <a:fld id="{DE532BB9-60DE-40EA-B351-EB23C447F6A7}" type="slidenum">
              <a:rPr lang="en-US" smtClean="0"/>
              <a:t>25</a:t>
            </a:fld>
            <a:endParaRPr lang="en-US"/>
          </a:p>
        </p:txBody>
      </p:sp>
    </p:spTree>
    <p:extLst>
      <p:ext uri="{BB962C8B-B14F-4D97-AF65-F5344CB8AC3E}">
        <p14:creationId xmlns:p14="http://schemas.microsoft.com/office/powerpoint/2010/main" val="773773879"/>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57DF0473-B59F-14BF-6514-5C71DAB457EB}"/>
              </a:ext>
            </a:extLst>
          </p:cNvPr>
          <p:cNvSpPr>
            <a:spLocks noGrp="1"/>
          </p:cNvSpPr>
          <p:nvPr>
            <p:ph type="title"/>
          </p:nvPr>
        </p:nvSpPr>
        <p:spPr>
          <a:xfrm>
            <a:off x="2326670" y="523613"/>
            <a:ext cx="7729728" cy="1188720"/>
          </a:xfrm>
        </p:spPr>
        <p:txBody>
          <a:bodyPr/>
          <a:lstStyle/>
          <a:p>
            <a:r>
              <a:rPr lang="en-US" dirty="0"/>
              <a:t>Federal Project &amp; Study Authority</a:t>
            </a:r>
          </a:p>
        </p:txBody>
      </p:sp>
      <p:sp>
        <p:nvSpPr>
          <p:cNvPr id="3" name="Content Placeholder 2" descr="" title="">
            <a:extLst>
              <a:ext uri="{FF2B5EF4-FFF2-40B4-BE49-F238E27FC236}">
                <a16:creationId xmlns:a16="http://schemas.microsoft.com/office/drawing/2014/main" id="{521667E5-0BF6-6752-C0E1-897272146F87}"/>
              </a:ext>
            </a:extLst>
          </p:cNvPr>
          <p:cNvSpPr>
            <a:spLocks noGrp="1"/>
          </p:cNvSpPr>
          <p:nvPr>
            <p:ph idx="1"/>
          </p:nvPr>
        </p:nvSpPr>
        <p:spPr>
          <a:xfrm>
            <a:off x="1897039" y="1951630"/>
            <a:ext cx="8861883" cy="4266290"/>
          </a:xfrm>
        </p:spPr>
        <p:txBody>
          <a:bodyPr>
            <a:normAutofit fontScale="92500"/>
          </a:bodyPr>
          <a:lstStyle/>
          <a:p>
            <a:r>
              <a:rPr lang="en-US" sz="2400" b="1" dirty="0">
                <a:effectLst/>
                <a:latin typeface="Times New Roman" panose="02020603050405020304" pitchFamily="18" charset="0"/>
                <a:ea typeface="Times New Roman" panose="02020603050405020304" pitchFamily="18" charset="0"/>
              </a:rPr>
              <a:t>Existing Project Authority</a:t>
            </a:r>
            <a:r>
              <a:rPr lang="en-US" sz="2400" dirty="0">
                <a:effectLst/>
                <a:latin typeface="Times New Roman" panose="02020603050405020304" pitchFamily="18" charset="0"/>
                <a:ea typeface="Times New Roman" panose="02020603050405020304" pitchFamily="18" charset="0"/>
              </a:rPr>
              <a:t>:</a:t>
            </a:r>
          </a:p>
          <a:p>
            <a:pPr lvl="1"/>
            <a:r>
              <a:rPr lang="en-US" sz="2000" dirty="0">
                <a:effectLst/>
                <a:latin typeface="Times New Roman" panose="02020603050405020304" pitchFamily="18" charset="0"/>
                <a:ea typeface="Times New Roman" panose="02020603050405020304" pitchFamily="18" charset="0"/>
              </a:rPr>
              <a:t>River and Harbor Act of 1950 (P.L. 81-516) authorized Russian River Basin Project</a:t>
            </a:r>
          </a:p>
          <a:p>
            <a:pPr lvl="1"/>
            <a:r>
              <a:rPr lang="en-US" sz="2000" dirty="0">
                <a:effectLst/>
                <a:latin typeface="Times New Roman" panose="02020603050405020304" pitchFamily="18" charset="0"/>
                <a:ea typeface="Times New Roman" panose="02020603050405020304" pitchFamily="18" charset="0"/>
              </a:rPr>
              <a:t>Includes Coyote Valley Dam as a feature</a:t>
            </a:r>
          </a:p>
          <a:p>
            <a:pPr lvl="1"/>
            <a:r>
              <a:rPr lang="en-US" sz="2000" dirty="0">
                <a:effectLst/>
                <a:latin typeface="Times New Roman" panose="02020603050405020304" pitchFamily="18" charset="0"/>
                <a:ea typeface="Times New Roman" panose="02020603050405020304" pitchFamily="18" charset="0"/>
              </a:rPr>
              <a:t>Project authority includes flood control, water conservation, and related purposes</a:t>
            </a:r>
          </a:p>
          <a:p>
            <a:pPr lvl="1"/>
            <a:r>
              <a:rPr lang="en-US" sz="2000" dirty="0">
                <a:latin typeface="Times New Roman" panose="02020603050405020304" pitchFamily="18" charset="0"/>
                <a:ea typeface="Times New Roman" panose="02020603050405020304" pitchFamily="18" charset="0"/>
              </a:rPr>
              <a:t>Included “immediate” and “ultimate” flood control plans </a:t>
            </a:r>
          </a:p>
          <a:p>
            <a:r>
              <a:rPr lang="en-US" sz="2400" b="1" i="1" dirty="0">
                <a:effectLst/>
                <a:latin typeface="Times New Roman" panose="02020603050405020304" pitchFamily="18" charset="0"/>
                <a:ea typeface="Times New Roman" panose="02020603050405020304" pitchFamily="18" charset="0"/>
              </a:rPr>
              <a:t>New</a:t>
            </a:r>
            <a:r>
              <a:rPr lang="en-US" sz="2400" b="1" dirty="0">
                <a:effectLst/>
                <a:latin typeface="Times New Roman" panose="02020603050405020304" pitchFamily="18" charset="0"/>
                <a:ea typeface="Times New Roman" panose="02020603050405020304" pitchFamily="18" charset="0"/>
              </a:rPr>
              <a:t> Study Authority</a:t>
            </a:r>
            <a:r>
              <a:rPr lang="en-US" sz="2400" dirty="0">
                <a:effectLst/>
                <a:latin typeface="Times New Roman" panose="02020603050405020304" pitchFamily="18" charset="0"/>
                <a:ea typeface="Times New Roman" panose="02020603050405020304" pitchFamily="18" charset="0"/>
              </a:rPr>
              <a:t>:</a:t>
            </a:r>
          </a:p>
          <a:p>
            <a:pPr lvl="1"/>
            <a:r>
              <a:rPr lang="en-US" sz="2000" dirty="0">
                <a:effectLst/>
                <a:latin typeface="Times New Roman" panose="02020603050405020304" pitchFamily="18" charset="0"/>
                <a:ea typeface="Times New Roman" panose="02020603050405020304" pitchFamily="18" charset="0"/>
              </a:rPr>
              <a:t>Water Resources Development Act of 2016 (P.L. 114-332) authorizes feasibility study of modifications to Coyote Valley Dam</a:t>
            </a:r>
          </a:p>
          <a:p>
            <a:pPr lvl="1"/>
            <a:r>
              <a:rPr lang="en-US" sz="2000" dirty="0">
                <a:effectLst/>
                <a:latin typeface="Times New Roman" panose="02020603050405020304" pitchFamily="18" charset="0"/>
                <a:ea typeface="Times New Roman" panose="02020603050405020304" pitchFamily="18" charset="0"/>
              </a:rPr>
              <a:t>Investigate addition of environmental restoration and/or increase water supply and improve reservoir operations.</a:t>
            </a:r>
            <a:endParaRPr lang="en-US" sz="2000" dirty="0"/>
          </a:p>
        </p:txBody>
      </p:sp>
      <p:sp>
        <p:nvSpPr>
          <p:cNvPr id="4" name="Date Placeholder 3" descr="" title="">
            <a:extLst>
              <a:ext uri="{FF2B5EF4-FFF2-40B4-BE49-F238E27FC236}">
                <a16:creationId xmlns:a16="http://schemas.microsoft.com/office/drawing/2014/main" id="{C0594E29-EAA5-E2AD-84B4-3C5CD8152DB5}"/>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4DB70CE3-E049-E6BF-13AA-FD66FCA3AEBA}"/>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C745C191-A75A-BB7F-D540-4301986D21B1}"/>
              </a:ext>
            </a:extLst>
          </p:cNvPr>
          <p:cNvSpPr>
            <a:spLocks noGrp="1"/>
          </p:cNvSpPr>
          <p:nvPr>
            <p:ph type="sldNum" sz="quarter" idx="12"/>
          </p:nvPr>
        </p:nvSpPr>
        <p:spPr/>
        <p:txBody>
          <a:bodyPr/>
          <a:lstStyle/>
          <a:p>
            <a:fld id="{DE532BB9-60DE-40EA-B351-EB23C447F6A7}" type="slidenum">
              <a:rPr lang="en-US" smtClean="0"/>
              <a:t>26</a:t>
            </a:fld>
            <a:endParaRPr lang="en-US"/>
          </a:p>
        </p:txBody>
      </p:sp>
    </p:spTree>
    <p:extLst>
      <p:ext uri="{BB962C8B-B14F-4D97-AF65-F5344CB8AC3E}">
        <p14:creationId xmlns:p14="http://schemas.microsoft.com/office/powerpoint/2010/main" val="4104987948"/>
      </p:ext>
    </p:extLst>
  </p:cSld>
  <p:clrMapOvr>
    <a:masterClrMapping/>
  </p:clrMapOvr>
</p:sld>
</file>

<file path=ppt/slides/slide2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41509DB5-3153-4C87-1702-270A932307ED}"/>
              </a:ext>
            </a:extLst>
          </p:cNvPr>
          <p:cNvSpPr>
            <a:spLocks noGrp="1"/>
          </p:cNvSpPr>
          <p:nvPr>
            <p:ph type="title"/>
          </p:nvPr>
        </p:nvSpPr>
        <p:spPr>
          <a:xfrm>
            <a:off x="2231136" y="89020"/>
            <a:ext cx="7729728" cy="1188720"/>
          </a:xfrm>
        </p:spPr>
        <p:txBody>
          <a:bodyPr>
            <a:normAutofit/>
          </a:bodyPr>
          <a:lstStyle/>
          <a:p>
            <a:r>
              <a:rPr lang="en-US" dirty="0"/>
              <a:t>Federal funding &amp; cost-sharing</a:t>
            </a:r>
          </a:p>
        </p:txBody>
      </p:sp>
      <p:sp>
        <p:nvSpPr>
          <p:cNvPr id="3" name="Content Placeholder 2" descr="" title="">
            <a:extLst>
              <a:ext uri="{FF2B5EF4-FFF2-40B4-BE49-F238E27FC236}">
                <a16:creationId xmlns:a16="http://schemas.microsoft.com/office/drawing/2014/main" id="{5B133810-F464-ACF2-D95B-25608D78B297}"/>
              </a:ext>
            </a:extLst>
          </p:cNvPr>
          <p:cNvSpPr>
            <a:spLocks noGrp="1"/>
          </p:cNvSpPr>
          <p:nvPr>
            <p:ph idx="1"/>
          </p:nvPr>
        </p:nvSpPr>
        <p:spPr>
          <a:xfrm>
            <a:off x="2231136" y="1719618"/>
            <a:ext cx="3864864" cy="4020409"/>
          </a:xfrm>
        </p:spPr>
        <p:txBody>
          <a:bodyPr>
            <a:normAutofit lnSpcReduction="10000"/>
          </a:bodyPr>
          <a:lstStyle/>
          <a:p>
            <a:r>
              <a:rPr lang="en-US" sz="1800" b="1" dirty="0">
                <a:effectLst/>
                <a:latin typeface="Times New Roman" panose="02020603050405020304" pitchFamily="18" charset="0"/>
                <a:ea typeface="Times New Roman" panose="02020603050405020304" pitchFamily="18" charset="0"/>
              </a:rPr>
              <a:t>Feasibility Study Cost-Sharing</a:t>
            </a:r>
            <a:r>
              <a:rPr lang="en-US" sz="1800" dirty="0">
                <a:effectLst/>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a:p>
            <a:pPr lvl="1"/>
            <a:r>
              <a:rPr lang="en-US" dirty="0">
                <a:effectLst/>
                <a:latin typeface="Times New Roman" panose="02020603050405020304" pitchFamily="18" charset="0"/>
                <a:ea typeface="Times New Roman" panose="02020603050405020304" pitchFamily="18" charset="0"/>
              </a:rPr>
              <a:t>Requires at least one non-Federal sponsor</a:t>
            </a:r>
          </a:p>
          <a:p>
            <a:pPr lvl="1"/>
            <a:r>
              <a:rPr lang="en-US" dirty="0">
                <a:effectLst/>
                <a:latin typeface="Times New Roman" panose="02020603050405020304" pitchFamily="18" charset="0"/>
                <a:ea typeface="Times New Roman" panose="02020603050405020304" pitchFamily="18" charset="0"/>
              </a:rPr>
              <a:t>50% Federal / 50% non-Federal cost sharing</a:t>
            </a:r>
          </a:p>
          <a:p>
            <a:pPr lvl="1"/>
            <a:r>
              <a:rPr lang="en-US" dirty="0">
                <a:effectLst/>
                <a:latin typeface="Times New Roman" panose="02020603050405020304" pitchFamily="18" charset="0"/>
                <a:ea typeface="Times New Roman" panose="02020603050405020304" pitchFamily="18" charset="0"/>
              </a:rPr>
              <a:t>Not a grant</a:t>
            </a:r>
          </a:p>
          <a:p>
            <a:pPr lvl="1"/>
            <a:r>
              <a:rPr lang="en-US" dirty="0">
                <a:effectLst/>
                <a:latin typeface="Times New Roman" panose="02020603050405020304" pitchFamily="18" charset="0"/>
                <a:ea typeface="Times New Roman" panose="02020603050405020304" pitchFamily="18" charset="0"/>
              </a:rPr>
              <a:t>Cash or in-kind services</a:t>
            </a:r>
          </a:p>
          <a:p>
            <a:r>
              <a:rPr lang="en-US" sz="1800" b="1" dirty="0">
                <a:effectLst/>
                <a:latin typeface="Times New Roman" panose="02020603050405020304" pitchFamily="18" charset="0"/>
                <a:ea typeface="Times New Roman" panose="02020603050405020304" pitchFamily="18" charset="0"/>
              </a:rPr>
              <a:t>Funding</a:t>
            </a:r>
            <a:r>
              <a:rPr lang="en-US" sz="1800" dirty="0">
                <a:effectLst/>
                <a:latin typeface="Times New Roman" panose="02020603050405020304" pitchFamily="18" charset="0"/>
                <a:ea typeface="Times New Roman" panose="02020603050405020304" pitchFamily="18" charset="0"/>
              </a:rPr>
              <a:t>:</a:t>
            </a:r>
          </a:p>
          <a:p>
            <a:pPr lvl="1"/>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Fiscal Year 2024 = $500,000</a:t>
            </a:r>
          </a:p>
          <a:p>
            <a:pPr lvl="1"/>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Fiscal Year 2025 = $0</a:t>
            </a:r>
          </a:p>
          <a:p>
            <a:pPr lvl="1"/>
            <a:r>
              <a:rPr lang="en-US" dirty="0">
                <a:latin typeface="Times New Roman" panose="02020603050405020304" pitchFamily="18" charset="0"/>
                <a:cs typeface="Times New Roman" panose="02020603050405020304" pitchFamily="18" charset="0"/>
              </a:rPr>
              <a:t>Fiscal Year 2026 = ?</a:t>
            </a:r>
          </a:p>
          <a:p>
            <a:pPr lvl="1"/>
            <a:r>
              <a:rPr lang="en-US" dirty="0">
                <a:latin typeface="Times New Roman" panose="02020603050405020304" pitchFamily="18" charset="0"/>
                <a:cs typeface="Times New Roman" panose="02020603050405020304" pitchFamily="18" charset="0"/>
              </a:rPr>
              <a:t>Tribal Credit = $658,000</a:t>
            </a:r>
          </a:p>
          <a:p>
            <a:endParaRPr lang="en-US" dirty="0"/>
          </a:p>
        </p:txBody>
      </p:sp>
      <p:sp>
        <p:nvSpPr>
          <p:cNvPr id="4" name="Date Placeholder 3" descr="" title="">
            <a:extLst>
              <a:ext uri="{FF2B5EF4-FFF2-40B4-BE49-F238E27FC236}">
                <a16:creationId xmlns:a16="http://schemas.microsoft.com/office/drawing/2014/main" id="{CCAA98F0-A35E-1997-8792-8319BAB09DFF}"/>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1F0F87E6-41F3-60B1-EBEC-B8ACE3D17E44}"/>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0D2D36E6-F127-D8F6-0A47-F76A6ED7DF99}"/>
              </a:ext>
            </a:extLst>
          </p:cNvPr>
          <p:cNvSpPr>
            <a:spLocks noGrp="1"/>
          </p:cNvSpPr>
          <p:nvPr>
            <p:ph type="sldNum" sz="quarter" idx="12"/>
          </p:nvPr>
        </p:nvSpPr>
        <p:spPr/>
        <p:txBody>
          <a:bodyPr/>
          <a:lstStyle/>
          <a:p>
            <a:fld id="{DE532BB9-60DE-40EA-B351-EB23C447F6A7}" type="slidenum">
              <a:rPr lang="en-US" smtClean="0"/>
              <a:t>27</a:t>
            </a:fld>
            <a:endParaRPr lang="en-US"/>
          </a:p>
        </p:txBody>
      </p:sp>
      <p:sp>
        <p:nvSpPr>
          <p:cNvPr id="7" name="Arrow: Right 6" descr="" title="">
            <a:extLst>
              <a:ext uri="{FF2B5EF4-FFF2-40B4-BE49-F238E27FC236}">
                <a16:creationId xmlns:a16="http://schemas.microsoft.com/office/drawing/2014/main" id="{294CC45D-F15E-05B7-30C9-D11E1E4B8894}"/>
              </a:ext>
            </a:extLst>
          </p:cNvPr>
          <p:cNvSpPr/>
          <p:nvPr/>
        </p:nvSpPr>
        <p:spPr>
          <a:xfrm>
            <a:off x="6538631" y="2526713"/>
            <a:ext cx="760491" cy="320040"/>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descr="" title="">
            <a:extLst>
              <a:ext uri="{FF2B5EF4-FFF2-40B4-BE49-F238E27FC236}">
                <a16:creationId xmlns:a16="http://schemas.microsoft.com/office/drawing/2014/main" id="{20C9EBE5-7ADC-F746-6EB0-7CE3A58B56F4}"/>
              </a:ext>
            </a:extLst>
          </p:cNvPr>
          <p:cNvSpPr/>
          <p:nvPr/>
        </p:nvSpPr>
        <p:spPr>
          <a:xfrm>
            <a:off x="6509442" y="4735807"/>
            <a:ext cx="760491" cy="320040"/>
          </a:xfrm>
          <a:prstGeom prst="right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descr="" title="">
            <a:extLst>
              <a:ext uri="{FF2B5EF4-FFF2-40B4-BE49-F238E27FC236}">
                <a16:creationId xmlns:a16="http://schemas.microsoft.com/office/drawing/2014/main" id="{4C373C5A-1A3E-03D9-59AF-BA4DC32B9CFD}"/>
              </a:ext>
            </a:extLst>
          </p:cNvPr>
          <p:cNvSpPr txBox="1"/>
          <p:nvPr/>
        </p:nvSpPr>
        <p:spPr>
          <a:xfrm>
            <a:off x="7741753" y="2240826"/>
            <a:ext cx="2753746" cy="830997"/>
          </a:xfrm>
          <a:prstGeom prst="rect">
            <a:avLst/>
          </a:prstGeom>
          <a:noFill/>
        </p:spPr>
        <p:txBody>
          <a:bodyPr wrap="square" rtlCol="0">
            <a:spAutoFit/>
          </a:bodyPr>
          <a:lstStyle/>
          <a:p>
            <a:pPr algn="ctr"/>
            <a:r>
              <a:rPr lang="en-US" sz="1600" u="sng" dirty="0">
                <a:latin typeface="Times New Roman" panose="02020603050405020304" pitchFamily="18" charset="0"/>
                <a:cs typeface="Times New Roman" panose="02020603050405020304" pitchFamily="18" charset="0"/>
              </a:rPr>
              <a:t>Two non-Federal sponsors</a:t>
            </a:r>
            <a:r>
              <a:rPr lang="en-US" sz="1600" dirty="0">
                <a:latin typeface="Times New Roman" panose="02020603050405020304" pitchFamily="18" charset="0"/>
                <a:cs typeface="Times New Roman" panose="02020603050405020304" pitchFamily="18" charset="0"/>
              </a:rPr>
              <a:t>: MCIWPC</a:t>
            </a:r>
          </a:p>
          <a:p>
            <a:pPr algn="ctr"/>
            <a:r>
              <a:rPr lang="en-US" sz="1600" dirty="0">
                <a:latin typeface="Times New Roman" panose="02020603050405020304" pitchFamily="18" charset="0"/>
                <a:cs typeface="Times New Roman" panose="02020603050405020304" pitchFamily="18" charset="0"/>
              </a:rPr>
              <a:t>Lytton Rancheria</a:t>
            </a:r>
          </a:p>
        </p:txBody>
      </p:sp>
      <p:sp>
        <p:nvSpPr>
          <p:cNvPr id="11" name="TextBox 10" descr="" title="">
            <a:extLst>
              <a:ext uri="{FF2B5EF4-FFF2-40B4-BE49-F238E27FC236}">
                <a16:creationId xmlns:a16="http://schemas.microsoft.com/office/drawing/2014/main" id="{D1468181-12CE-D8D6-A8F2-FE07718D70DB}"/>
              </a:ext>
            </a:extLst>
          </p:cNvPr>
          <p:cNvSpPr txBox="1"/>
          <p:nvPr/>
        </p:nvSpPr>
        <p:spPr>
          <a:xfrm>
            <a:off x="7741753" y="4357218"/>
            <a:ext cx="2753746" cy="1077218"/>
          </a:xfrm>
          <a:prstGeom prst="rect">
            <a:avLst/>
          </a:prstGeom>
          <a:noFill/>
        </p:spPr>
        <p:txBody>
          <a:bodyPr wrap="square" rtlCol="0">
            <a:spAutoFit/>
          </a:bodyPr>
          <a:lstStyle/>
          <a:p>
            <a:pPr algn="ctr"/>
            <a:r>
              <a:rPr lang="en-US" sz="1600" u="sng" dirty="0">
                <a:latin typeface="Times New Roman" panose="02020603050405020304" pitchFamily="18" charset="0"/>
                <a:cs typeface="Times New Roman" panose="02020603050405020304" pitchFamily="18" charset="0"/>
              </a:rPr>
              <a:t>Study Budget Estimate</a:t>
            </a:r>
            <a:r>
              <a:rPr lang="en-US" sz="1600" dirty="0">
                <a:latin typeface="Times New Roman" panose="02020603050405020304" pitchFamily="18" charset="0"/>
                <a:cs typeface="Times New Roman" panose="02020603050405020304" pitchFamily="18" charset="0"/>
              </a:rPr>
              <a:t>:</a:t>
            </a:r>
          </a:p>
          <a:p>
            <a:pPr algn="ctr"/>
            <a:r>
              <a:rPr lang="en-US" sz="1600" dirty="0">
                <a:latin typeface="Times New Roman" panose="02020603050405020304" pitchFamily="18" charset="0"/>
                <a:cs typeface="Times New Roman" panose="02020603050405020304" pitchFamily="18" charset="0"/>
              </a:rPr>
              <a:t>Current Capacity = $1,316,000</a:t>
            </a:r>
          </a:p>
          <a:p>
            <a:pPr algn="ctr"/>
            <a:r>
              <a:rPr lang="en-US" sz="1600" dirty="0">
                <a:latin typeface="Times New Roman" panose="02020603050405020304" pitchFamily="18" charset="0"/>
                <a:cs typeface="Times New Roman" panose="02020603050405020304" pitchFamily="18" charset="0"/>
              </a:rPr>
              <a:t>FCSA = $3,000,000</a:t>
            </a:r>
          </a:p>
          <a:p>
            <a:pPr algn="ctr"/>
            <a:r>
              <a:rPr lang="en-US" sz="1600" dirty="0">
                <a:latin typeface="Times New Roman" panose="02020603050405020304" pitchFamily="18" charset="0"/>
                <a:cs typeface="Times New Roman" panose="02020603050405020304" pitchFamily="18" charset="0"/>
              </a:rPr>
              <a:t>Estimated = $6,500,000 </a:t>
            </a:r>
          </a:p>
        </p:txBody>
      </p:sp>
    </p:spTree>
    <p:extLst>
      <p:ext uri="{BB962C8B-B14F-4D97-AF65-F5344CB8AC3E}">
        <p14:creationId xmlns:p14="http://schemas.microsoft.com/office/powerpoint/2010/main" val="1175214694"/>
      </p:ext>
    </p:extLst>
  </p:cSld>
  <p:clrMapOvr>
    <a:masterClrMapping/>
  </p:clrMapOvr>
</p:sld>
</file>

<file path=ppt/slides/slide28.xml><?xml version="1.0" encoding="utf-8"?>
<p:sld xmlns:a16="http://schemas.microsoft.com/office/drawing/2014/main" xmlns:p14="http://schemas.microsoft.com/office/powerpoint/2010/main" xmlns:dgm="http://schemas.openxmlformats.org/drawingml/2006/diagram"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9" name="Rectangle: Rounded Corners 8" descr="" title="">
            <a:extLst>
              <a:ext uri="{FF2B5EF4-FFF2-40B4-BE49-F238E27FC236}">
                <a16:creationId xmlns:a16="http://schemas.microsoft.com/office/drawing/2014/main" id="{0255CDF0-CB51-BA78-C0F6-9BC0A5CAC0CF}"/>
              </a:ext>
            </a:extLst>
          </p:cNvPr>
          <p:cNvSpPr/>
          <p:nvPr/>
        </p:nvSpPr>
        <p:spPr>
          <a:xfrm>
            <a:off x="8968852" y="3680807"/>
            <a:ext cx="2598568" cy="2555399"/>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descr="" title="">
            <a:extLst>
              <a:ext uri="{FF2B5EF4-FFF2-40B4-BE49-F238E27FC236}">
                <a16:creationId xmlns:a16="http://schemas.microsoft.com/office/drawing/2014/main" id="{E9D34557-4CD9-F096-3739-179EF52FEF18}"/>
              </a:ext>
            </a:extLst>
          </p:cNvPr>
          <p:cNvSpPr>
            <a:spLocks noGrp="1"/>
          </p:cNvSpPr>
          <p:nvPr>
            <p:ph type="title"/>
          </p:nvPr>
        </p:nvSpPr>
        <p:spPr/>
        <p:txBody>
          <a:bodyPr/>
          <a:lstStyle/>
          <a:p>
            <a:r>
              <a:rPr lang="en-US" dirty="0"/>
              <a:t>USACE Project delivery process</a:t>
            </a:r>
          </a:p>
        </p:txBody>
      </p:sp>
      <p:sp>
        <p:nvSpPr>
          <p:cNvPr id="4" name="Date Placeholder 3" descr="" title="">
            <a:extLst>
              <a:ext uri="{FF2B5EF4-FFF2-40B4-BE49-F238E27FC236}">
                <a16:creationId xmlns:a16="http://schemas.microsoft.com/office/drawing/2014/main" id="{844E9567-E47B-34B8-D4C9-BDB83470F940}"/>
              </a:ext>
            </a:extLst>
          </p:cNvPr>
          <p:cNvSpPr>
            <a:spLocks noGrp="1"/>
          </p:cNvSpPr>
          <p:nvPr>
            <p:ph type="dt" sz="half" idx="10"/>
          </p:nvPr>
        </p:nvSpPr>
        <p:spPr/>
        <p:txBody>
          <a:bodyPr/>
          <a:lstStyle/>
          <a:p>
            <a:r>
              <a:rPr lang="en-US" dirty="0"/>
              <a:t>May 29, 2025</a:t>
            </a:r>
          </a:p>
        </p:txBody>
      </p:sp>
      <p:sp>
        <p:nvSpPr>
          <p:cNvPr id="5" name="Footer Placeholder 4" descr="" title="">
            <a:extLst>
              <a:ext uri="{FF2B5EF4-FFF2-40B4-BE49-F238E27FC236}">
                <a16:creationId xmlns:a16="http://schemas.microsoft.com/office/drawing/2014/main" id="{6F81AAAE-9D62-2063-B0CA-524B9BE5012C}"/>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3FAD0AA6-DF1F-324F-F417-DB9FB1211A13}"/>
              </a:ext>
            </a:extLst>
          </p:cNvPr>
          <p:cNvSpPr>
            <a:spLocks noGrp="1"/>
          </p:cNvSpPr>
          <p:nvPr>
            <p:ph type="sldNum" sz="quarter" idx="12"/>
          </p:nvPr>
        </p:nvSpPr>
        <p:spPr/>
        <p:txBody>
          <a:bodyPr/>
          <a:lstStyle/>
          <a:p>
            <a:fld id="{DE532BB9-60DE-40EA-B351-EB23C447F6A7}" type="slidenum">
              <a:rPr lang="en-US" smtClean="0"/>
              <a:t>28</a:t>
            </a:fld>
            <a:endParaRPr lang="en-US"/>
          </a:p>
        </p:txBody>
      </p:sp>
      <p:graphicFrame>
        <p:nvGraphicFramePr>
          <p:cNvPr id="7" name="Content Placeholder 6" descr="" title="">
            <a:extLst>
              <a:ext uri="{FF2B5EF4-FFF2-40B4-BE49-F238E27FC236}">
                <a16:creationId xmlns:a16="http://schemas.microsoft.com/office/drawing/2014/main" id="{D5BC3458-3028-4F8B-B8EA-7DC8D1D5B30C}"/>
              </a:ext>
            </a:extLst>
          </p:cNvPr>
          <p:cNvGraphicFramePr>
            <a:graphicFrameLocks noGrp="1"/>
          </p:cNvGraphicFramePr>
          <p:nvPr>
            <p:ph idx="1"/>
            <p:extLst>
              <p:ext uri="{D42A27DB-BD31-4B8C-83A1-F6EECF244321}">
                <p14:modId xmlns:p14="http://schemas.microsoft.com/office/powerpoint/2010/main" val="778272566"/>
              </p:ext>
            </p:extLst>
          </p:nvPr>
        </p:nvGraphicFramePr>
        <p:xfrm>
          <a:off x="588476" y="2236121"/>
          <a:ext cx="11208190" cy="1444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descr="" title="">
            <a:extLst>
              <a:ext uri="{FF2B5EF4-FFF2-40B4-BE49-F238E27FC236}">
                <a16:creationId xmlns:a16="http://schemas.microsoft.com/office/drawing/2014/main" id="{6C3DE743-500D-F853-4F57-498E90241B83}"/>
              </a:ext>
            </a:extLst>
          </p:cNvPr>
          <p:cNvSpPr txBox="1"/>
          <p:nvPr/>
        </p:nvSpPr>
        <p:spPr>
          <a:xfrm>
            <a:off x="9088274" y="3923982"/>
            <a:ext cx="2378513" cy="1754326"/>
          </a:xfrm>
          <a:prstGeom prst="rect">
            <a:avLst/>
          </a:prstGeom>
          <a:noFill/>
        </p:spPr>
        <p:txBody>
          <a:bodyPr wrap="square" rtlCol="0">
            <a:spAutoFit/>
          </a:bodyPr>
          <a:lstStyle/>
          <a:p>
            <a:pPr marL="171450" indent="-171450">
              <a:buFont typeface="Arial" panose="020B0604020202020204" pitchFamily="34" charset="0"/>
              <a:buChar char="•"/>
            </a:pPr>
            <a:r>
              <a:rPr lang="en-US" sz="1200" dirty="0"/>
              <a:t>USACE or non-Federal sponsor assumes O&amp;M responsibility after construction.</a:t>
            </a:r>
          </a:p>
          <a:p>
            <a:pPr marL="171450" indent="-171450">
              <a:buFont typeface="Arial" panose="020B0604020202020204" pitchFamily="34" charset="0"/>
              <a:buChar char="•"/>
            </a:pPr>
            <a:r>
              <a:rPr lang="en-US" sz="1200" dirty="0"/>
              <a:t>USACE retains O&amp;M responsibility for navigation and multi-purpose dams. </a:t>
            </a:r>
          </a:p>
          <a:p>
            <a:pPr marL="171450" indent="-171450">
              <a:buFont typeface="Arial" panose="020B0604020202020204" pitchFamily="34" charset="0"/>
              <a:buChar char="•"/>
            </a:pPr>
            <a:r>
              <a:rPr lang="en-US" sz="1200" dirty="0"/>
              <a:t>Other project types are transferred to non-Federal sponsor for O&amp;M responsibility.</a:t>
            </a:r>
          </a:p>
        </p:txBody>
      </p:sp>
      <p:sp>
        <p:nvSpPr>
          <p:cNvPr id="10" name="Rectangle: Rounded Corners 9" descr="" title="">
            <a:extLst>
              <a:ext uri="{FF2B5EF4-FFF2-40B4-BE49-F238E27FC236}">
                <a16:creationId xmlns:a16="http://schemas.microsoft.com/office/drawing/2014/main" id="{92F09CFB-978F-FF32-2AE3-BAB5DD7F8C67}"/>
              </a:ext>
            </a:extLst>
          </p:cNvPr>
          <p:cNvSpPr/>
          <p:nvPr/>
        </p:nvSpPr>
        <p:spPr>
          <a:xfrm>
            <a:off x="6192571" y="3699094"/>
            <a:ext cx="2598567" cy="2555400"/>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Rounded Corners 10" descr="" title="">
            <a:extLst>
              <a:ext uri="{FF2B5EF4-FFF2-40B4-BE49-F238E27FC236}">
                <a16:creationId xmlns:a16="http://schemas.microsoft.com/office/drawing/2014/main" id="{2F41F3D9-579D-C43E-FB6D-091F843A5292}"/>
              </a:ext>
            </a:extLst>
          </p:cNvPr>
          <p:cNvSpPr/>
          <p:nvPr/>
        </p:nvSpPr>
        <p:spPr>
          <a:xfrm>
            <a:off x="3410257" y="3717382"/>
            <a:ext cx="2598567" cy="253711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Rounded Corners 11" descr="" title="">
            <a:extLst>
              <a:ext uri="{FF2B5EF4-FFF2-40B4-BE49-F238E27FC236}">
                <a16:creationId xmlns:a16="http://schemas.microsoft.com/office/drawing/2014/main" id="{EA07CF7A-1E92-B3C9-9FF5-112EDF8560C1}"/>
              </a:ext>
            </a:extLst>
          </p:cNvPr>
          <p:cNvSpPr/>
          <p:nvPr/>
        </p:nvSpPr>
        <p:spPr>
          <a:xfrm>
            <a:off x="624580" y="3699094"/>
            <a:ext cx="2598568" cy="2537112"/>
          </a:xfrm>
          <a:prstGeom prst="roundRect">
            <a:avLst/>
          </a:prstGeo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3" name="TextBox 12" descr="" title="">
            <a:extLst>
              <a:ext uri="{FF2B5EF4-FFF2-40B4-BE49-F238E27FC236}">
                <a16:creationId xmlns:a16="http://schemas.microsoft.com/office/drawing/2014/main" id="{5BB62A8D-732E-0E2A-0510-F3D2879E31E4}"/>
              </a:ext>
            </a:extLst>
          </p:cNvPr>
          <p:cNvSpPr txBox="1"/>
          <p:nvPr/>
        </p:nvSpPr>
        <p:spPr>
          <a:xfrm>
            <a:off x="6312132" y="3923982"/>
            <a:ext cx="2378513" cy="1754326"/>
          </a:xfrm>
          <a:prstGeom prst="rect">
            <a:avLst/>
          </a:prstGeom>
          <a:noFill/>
        </p:spPr>
        <p:txBody>
          <a:bodyPr wrap="square" rtlCol="0">
            <a:spAutoFit/>
          </a:bodyPr>
          <a:lstStyle/>
          <a:p>
            <a:pPr marL="171450" indent="-171450">
              <a:buFont typeface="Arial" panose="020B0604020202020204" pitchFamily="34" charset="0"/>
              <a:buChar char="•"/>
            </a:pPr>
            <a:r>
              <a:rPr lang="en-US" sz="1200" dirty="0"/>
              <a:t>USACE oversees project construction through one or more construction contracts.</a:t>
            </a:r>
          </a:p>
          <a:p>
            <a:pPr marL="171450" indent="-171450">
              <a:buFont typeface="Arial" panose="020B0604020202020204" pitchFamily="34" charset="0"/>
              <a:buChar char="•"/>
            </a:pPr>
            <a:r>
              <a:rPr lang="en-US" sz="1200" dirty="0"/>
              <a:t>Requires Congressional authority and “new start” appropriations.</a:t>
            </a:r>
          </a:p>
          <a:p>
            <a:pPr marL="171450" indent="-171450">
              <a:buFont typeface="Arial" panose="020B0604020202020204" pitchFamily="34" charset="0"/>
              <a:buChar char="•"/>
            </a:pPr>
            <a:r>
              <a:rPr lang="en-US" sz="1200" dirty="0"/>
              <a:t>Requires non-Federal sponsor and an executed Project Partnership Agreement (PPA). </a:t>
            </a:r>
          </a:p>
        </p:txBody>
      </p:sp>
      <p:sp>
        <p:nvSpPr>
          <p:cNvPr id="14" name="TextBox 13" descr="" title="">
            <a:extLst>
              <a:ext uri="{FF2B5EF4-FFF2-40B4-BE49-F238E27FC236}">
                <a16:creationId xmlns:a16="http://schemas.microsoft.com/office/drawing/2014/main" id="{80D5B47B-8679-89B1-510C-2DDF848D9DBD}"/>
              </a:ext>
            </a:extLst>
          </p:cNvPr>
          <p:cNvSpPr txBox="1"/>
          <p:nvPr/>
        </p:nvSpPr>
        <p:spPr>
          <a:xfrm>
            <a:off x="3518603" y="3923982"/>
            <a:ext cx="2378513" cy="1569660"/>
          </a:xfrm>
          <a:prstGeom prst="rect">
            <a:avLst/>
          </a:prstGeom>
          <a:noFill/>
        </p:spPr>
        <p:txBody>
          <a:bodyPr wrap="square" rtlCol="0">
            <a:spAutoFit/>
          </a:bodyPr>
          <a:lstStyle/>
          <a:p>
            <a:pPr marL="171450" indent="-171450">
              <a:buFont typeface="Arial" panose="020B0604020202020204" pitchFamily="34" charset="0"/>
              <a:buChar char="•"/>
            </a:pPr>
            <a:r>
              <a:rPr lang="en-US" sz="1200" dirty="0"/>
              <a:t>USACE initiates engineering and design while waiting for Congressional approval.</a:t>
            </a:r>
          </a:p>
          <a:p>
            <a:pPr marL="171450" indent="-171450">
              <a:buFont typeface="Arial" panose="020B0604020202020204" pitchFamily="34" charset="0"/>
              <a:buChar char="•"/>
            </a:pPr>
            <a:r>
              <a:rPr lang="en-US" sz="1200" dirty="0"/>
              <a:t>Design activities subject to receipt of appropriations.</a:t>
            </a:r>
          </a:p>
          <a:p>
            <a:pPr marL="171450" indent="-171450">
              <a:buFont typeface="Arial" panose="020B0604020202020204" pitchFamily="34" charset="0"/>
              <a:buChar char="•"/>
            </a:pPr>
            <a:r>
              <a:rPr lang="en-US" sz="1200" dirty="0"/>
              <a:t>Requires non-Federal sponsor and an executed Design Agreement. </a:t>
            </a:r>
          </a:p>
        </p:txBody>
      </p:sp>
      <p:sp>
        <p:nvSpPr>
          <p:cNvPr id="15" name="TextBox 14" descr="" title="">
            <a:extLst>
              <a:ext uri="{FF2B5EF4-FFF2-40B4-BE49-F238E27FC236}">
                <a16:creationId xmlns:a16="http://schemas.microsoft.com/office/drawing/2014/main" id="{AACF7A54-9F8E-A8BB-9697-FE9176C218C0}"/>
              </a:ext>
            </a:extLst>
          </p:cNvPr>
          <p:cNvSpPr txBox="1"/>
          <p:nvPr/>
        </p:nvSpPr>
        <p:spPr>
          <a:xfrm>
            <a:off x="736289" y="3923982"/>
            <a:ext cx="2378513" cy="1569660"/>
          </a:xfrm>
          <a:prstGeom prst="rect">
            <a:avLst/>
          </a:prstGeom>
          <a:noFill/>
        </p:spPr>
        <p:txBody>
          <a:bodyPr wrap="square" rtlCol="0">
            <a:spAutoFit/>
          </a:bodyPr>
          <a:lstStyle/>
          <a:p>
            <a:pPr marL="171450" indent="-171450">
              <a:buFont typeface="Arial" panose="020B0604020202020204" pitchFamily="34" charset="0"/>
              <a:buChar char="•"/>
            </a:pPr>
            <a:r>
              <a:rPr lang="en-US" sz="1200" dirty="0"/>
              <a:t>USACE produces a feasibility study and associated NEPA document.</a:t>
            </a:r>
          </a:p>
          <a:p>
            <a:pPr marL="171450" indent="-171450">
              <a:buFont typeface="Arial" panose="020B0604020202020204" pitchFamily="34" charset="0"/>
              <a:buChar char="•"/>
            </a:pPr>
            <a:r>
              <a:rPr lang="en-US" sz="1200" dirty="0"/>
              <a:t>Phase concludes with a Chief’s Report which recommends a project to Congress</a:t>
            </a:r>
          </a:p>
          <a:p>
            <a:pPr marL="171450" indent="-171450">
              <a:buFont typeface="Arial" panose="020B0604020202020204" pitchFamily="34" charset="0"/>
              <a:buChar char="•"/>
            </a:pPr>
            <a:r>
              <a:rPr lang="en-US" sz="1200" dirty="0"/>
              <a:t>Congressional approval is required for construction. </a:t>
            </a:r>
          </a:p>
        </p:txBody>
      </p:sp>
      <p:sp>
        <p:nvSpPr>
          <p:cNvPr id="16" name="TextBox 15" descr="" title="">
            <a:extLst>
              <a:ext uri="{FF2B5EF4-FFF2-40B4-BE49-F238E27FC236}">
                <a16:creationId xmlns:a16="http://schemas.microsoft.com/office/drawing/2014/main" id="{E918C0C0-B2B5-FE88-686C-90E8DD6364D3}"/>
              </a:ext>
            </a:extLst>
          </p:cNvPr>
          <p:cNvSpPr txBox="1"/>
          <p:nvPr/>
        </p:nvSpPr>
        <p:spPr>
          <a:xfrm>
            <a:off x="1140317" y="5693316"/>
            <a:ext cx="1567096" cy="461665"/>
          </a:xfrm>
          <a:prstGeom prst="rect">
            <a:avLst/>
          </a:prstGeom>
          <a:noFill/>
        </p:spPr>
        <p:txBody>
          <a:bodyPr wrap="none" rtlCol="0">
            <a:spAutoFit/>
          </a:bodyPr>
          <a:lstStyle/>
          <a:p>
            <a:pPr algn="ctr"/>
            <a:r>
              <a:rPr lang="en-US" sz="1200" dirty="0">
                <a:solidFill>
                  <a:schemeClr val="bg1"/>
                </a:solidFill>
              </a:rPr>
              <a:t>Anticipated Duration: </a:t>
            </a:r>
          </a:p>
          <a:p>
            <a:pPr algn="ctr"/>
            <a:r>
              <a:rPr lang="en-US" sz="1200" dirty="0">
                <a:solidFill>
                  <a:schemeClr val="bg1"/>
                </a:solidFill>
              </a:rPr>
              <a:t>3 to 5 years</a:t>
            </a:r>
          </a:p>
        </p:txBody>
      </p:sp>
      <p:sp>
        <p:nvSpPr>
          <p:cNvPr id="20" name="TextBox 19" descr="" title="">
            <a:extLst>
              <a:ext uri="{FF2B5EF4-FFF2-40B4-BE49-F238E27FC236}">
                <a16:creationId xmlns:a16="http://schemas.microsoft.com/office/drawing/2014/main" id="{692B6454-CDA3-A6E1-3AAB-51AAE1770FD5}"/>
              </a:ext>
            </a:extLst>
          </p:cNvPr>
          <p:cNvSpPr txBox="1"/>
          <p:nvPr/>
        </p:nvSpPr>
        <p:spPr>
          <a:xfrm>
            <a:off x="9604010" y="5693313"/>
            <a:ext cx="1567096" cy="461665"/>
          </a:xfrm>
          <a:prstGeom prst="rect">
            <a:avLst/>
          </a:prstGeom>
          <a:noFill/>
        </p:spPr>
        <p:txBody>
          <a:bodyPr wrap="none" rtlCol="0">
            <a:spAutoFit/>
          </a:bodyPr>
          <a:lstStyle/>
          <a:p>
            <a:pPr algn="ctr"/>
            <a:r>
              <a:rPr lang="en-US" sz="1200" dirty="0">
                <a:solidFill>
                  <a:schemeClr val="bg1"/>
                </a:solidFill>
              </a:rPr>
              <a:t>Anticipated Duration: </a:t>
            </a:r>
          </a:p>
          <a:p>
            <a:pPr algn="ctr"/>
            <a:r>
              <a:rPr lang="en-US" sz="1200" dirty="0">
                <a:solidFill>
                  <a:schemeClr val="bg1"/>
                </a:solidFill>
              </a:rPr>
              <a:t>N/A</a:t>
            </a:r>
          </a:p>
        </p:txBody>
      </p:sp>
      <p:sp>
        <p:nvSpPr>
          <p:cNvPr id="21" name="TextBox 20" descr="" title="">
            <a:extLst>
              <a:ext uri="{FF2B5EF4-FFF2-40B4-BE49-F238E27FC236}">
                <a16:creationId xmlns:a16="http://schemas.microsoft.com/office/drawing/2014/main" id="{0AA12A2C-038C-7EC4-16FD-D044BAB2C12A}"/>
              </a:ext>
            </a:extLst>
          </p:cNvPr>
          <p:cNvSpPr txBox="1"/>
          <p:nvPr/>
        </p:nvSpPr>
        <p:spPr>
          <a:xfrm>
            <a:off x="6717841" y="5693314"/>
            <a:ext cx="1567096" cy="461665"/>
          </a:xfrm>
          <a:prstGeom prst="rect">
            <a:avLst/>
          </a:prstGeom>
          <a:noFill/>
        </p:spPr>
        <p:txBody>
          <a:bodyPr wrap="none" rtlCol="0">
            <a:spAutoFit/>
          </a:bodyPr>
          <a:lstStyle/>
          <a:p>
            <a:pPr algn="ctr"/>
            <a:r>
              <a:rPr lang="en-US" sz="1200" dirty="0">
                <a:solidFill>
                  <a:schemeClr val="bg1"/>
                </a:solidFill>
              </a:rPr>
              <a:t>Anticipated Duration: </a:t>
            </a:r>
          </a:p>
          <a:p>
            <a:pPr algn="ctr"/>
            <a:r>
              <a:rPr lang="en-US" sz="1200" dirty="0">
                <a:solidFill>
                  <a:schemeClr val="bg1"/>
                </a:solidFill>
              </a:rPr>
              <a:t>4 to 8 years</a:t>
            </a:r>
          </a:p>
        </p:txBody>
      </p:sp>
      <p:sp>
        <p:nvSpPr>
          <p:cNvPr id="22" name="TextBox 21" descr="" title="">
            <a:extLst>
              <a:ext uri="{FF2B5EF4-FFF2-40B4-BE49-F238E27FC236}">
                <a16:creationId xmlns:a16="http://schemas.microsoft.com/office/drawing/2014/main" id="{4F301266-2ACF-D02A-61CE-65DFB21F1B54}"/>
              </a:ext>
            </a:extLst>
          </p:cNvPr>
          <p:cNvSpPr txBox="1"/>
          <p:nvPr/>
        </p:nvSpPr>
        <p:spPr>
          <a:xfrm>
            <a:off x="3924311" y="5693315"/>
            <a:ext cx="1567096" cy="461665"/>
          </a:xfrm>
          <a:prstGeom prst="rect">
            <a:avLst/>
          </a:prstGeom>
          <a:noFill/>
        </p:spPr>
        <p:txBody>
          <a:bodyPr wrap="none" rtlCol="0">
            <a:spAutoFit/>
          </a:bodyPr>
          <a:lstStyle/>
          <a:p>
            <a:pPr algn="ctr"/>
            <a:r>
              <a:rPr lang="en-US" sz="1200" dirty="0">
                <a:solidFill>
                  <a:schemeClr val="bg1"/>
                </a:solidFill>
              </a:rPr>
              <a:t>Anticipated Duration: </a:t>
            </a:r>
          </a:p>
          <a:p>
            <a:pPr algn="ctr"/>
            <a:r>
              <a:rPr lang="en-US" sz="1200" dirty="0">
                <a:solidFill>
                  <a:schemeClr val="bg1"/>
                </a:solidFill>
              </a:rPr>
              <a:t>2 to 3 years</a:t>
            </a:r>
          </a:p>
        </p:txBody>
      </p:sp>
    </p:spTree>
    <p:extLst>
      <p:ext uri="{BB962C8B-B14F-4D97-AF65-F5344CB8AC3E}">
        <p14:creationId xmlns:p14="http://schemas.microsoft.com/office/powerpoint/2010/main" val="69071711"/>
      </p:ext>
    </p:extLst>
  </p:cSld>
  <p:clrMapOvr>
    <a:masterClrMapping/>
  </p:clrMapOvr>
</p:sld>
</file>

<file path=ppt/slides/slide29.xml><?xml version="1.0" encoding="utf-8"?>
<p:sld xmlns:a16="http://schemas.microsoft.com/office/drawing/2014/main" xmlns:p14="http://schemas.microsoft.com/office/powerpoint/2010/main" xmlns:dgm="http://schemas.openxmlformats.org/drawingml/2006/diagram"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C8BE398F-D4F0-8D8B-8878-77635B09B175}"/>
            </a:ext>
          </a:extLst>
        </p:cNvPr>
        <p:cNvGrpSpPr/>
        <p:nvPr/>
      </p:nvGrpSpPr>
      <p:grpSpPr>
        <a:xfrm>
          <a:off x="0" y="0"/>
          <a:ext cx="0" cy="0"/>
          <a:chOff x="0" y="0"/>
          <a:chExt cx="0" cy="0"/>
        </a:xfrm>
      </p:grpSpPr>
      <p:sp>
        <p:nvSpPr>
          <p:cNvPr id="9" name="Rectangle: Rounded Corners 8" descr="" title="">
            <a:extLst>
              <a:ext uri="{FF2B5EF4-FFF2-40B4-BE49-F238E27FC236}">
                <a16:creationId xmlns:a16="http://schemas.microsoft.com/office/drawing/2014/main" id="{93F1A408-C230-C98B-0E3D-FA11FEFB01BF}"/>
              </a:ext>
            </a:extLst>
          </p:cNvPr>
          <p:cNvSpPr/>
          <p:nvPr/>
        </p:nvSpPr>
        <p:spPr>
          <a:xfrm>
            <a:off x="8968852" y="3680807"/>
            <a:ext cx="2598568" cy="2555399"/>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descr="" title="">
            <a:extLst>
              <a:ext uri="{FF2B5EF4-FFF2-40B4-BE49-F238E27FC236}">
                <a16:creationId xmlns:a16="http://schemas.microsoft.com/office/drawing/2014/main" id="{F761CE50-1F01-D5A5-5E30-64382C1CE847}"/>
              </a:ext>
            </a:extLst>
          </p:cNvPr>
          <p:cNvSpPr>
            <a:spLocks noGrp="1"/>
          </p:cNvSpPr>
          <p:nvPr>
            <p:ph type="title"/>
          </p:nvPr>
        </p:nvSpPr>
        <p:spPr/>
        <p:txBody>
          <a:bodyPr>
            <a:normAutofit/>
          </a:bodyPr>
          <a:lstStyle/>
          <a:p>
            <a:r>
              <a:rPr lang="en-US" dirty="0"/>
              <a:t>USACE Study Overview</a:t>
            </a:r>
          </a:p>
        </p:txBody>
      </p:sp>
      <p:sp>
        <p:nvSpPr>
          <p:cNvPr id="4" name="Date Placeholder 3" descr="" title="">
            <a:extLst>
              <a:ext uri="{FF2B5EF4-FFF2-40B4-BE49-F238E27FC236}">
                <a16:creationId xmlns:a16="http://schemas.microsoft.com/office/drawing/2014/main" id="{BF68696E-D631-A54C-9D0B-53BD3851A39E}"/>
              </a:ext>
            </a:extLst>
          </p:cNvPr>
          <p:cNvSpPr>
            <a:spLocks noGrp="1"/>
          </p:cNvSpPr>
          <p:nvPr>
            <p:ph type="dt" sz="half" idx="10"/>
          </p:nvPr>
        </p:nvSpPr>
        <p:spPr/>
        <p:txBody>
          <a:bodyPr/>
          <a:lstStyle/>
          <a:p>
            <a:r>
              <a:rPr lang="en-US" dirty="0"/>
              <a:t>May 29, 2025</a:t>
            </a:r>
          </a:p>
        </p:txBody>
      </p:sp>
      <p:sp>
        <p:nvSpPr>
          <p:cNvPr id="5" name="Footer Placeholder 4" descr="" title="">
            <a:extLst>
              <a:ext uri="{FF2B5EF4-FFF2-40B4-BE49-F238E27FC236}">
                <a16:creationId xmlns:a16="http://schemas.microsoft.com/office/drawing/2014/main" id="{2CD1A148-F87A-FA12-7302-A51CE02ED331}"/>
              </a:ext>
            </a:extLst>
          </p:cNvPr>
          <p:cNvSpPr>
            <a:spLocks noGrp="1"/>
          </p:cNvSpPr>
          <p:nvPr>
            <p:ph type="ftr" sz="quarter" idx="11"/>
          </p:nvPr>
        </p:nvSpPr>
        <p:spPr/>
        <p:txBody>
          <a:bodyPr/>
          <a:lstStyle/>
          <a:p>
            <a:r>
              <a:rPr lang="en-US" sz="1100" dirty="0"/>
              <a:t>IWPC All Boards</a:t>
            </a:r>
            <a:endParaRPr lang="en-US" dirty="0"/>
          </a:p>
        </p:txBody>
      </p:sp>
      <p:sp>
        <p:nvSpPr>
          <p:cNvPr id="6" name="Slide Number Placeholder 5" descr="" title="">
            <a:extLst>
              <a:ext uri="{FF2B5EF4-FFF2-40B4-BE49-F238E27FC236}">
                <a16:creationId xmlns:a16="http://schemas.microsoft.com/office/drawing/2014/main" id="{1B6E3FD8-D600-CDF7-E511-D5DED6BC022A}"/>
              </a:ext>
            </a:extLst>
          </p:cNvPr>
          <p:cNvSpPr>
            <a:spLocks noGrp="1"/>
          </p:cNvSpPr>
          <p:nvPr>
            <p:ph type="sldNum" sz="quarter" idx="12"/>
          </p:nvPr>
        </p:nvSpPr>
        <p:spPr/>
        <p:txBody>
          <a:bodyPr/>
          <a:lstStyle/>
          <a:p>
            <a:fld id="{DE532BB9-60DE-40EA-B351-EB23C447F6A7}" type="slidenum">
              <a:rPr lang="en-US" smtClean="0"/>
              <a:t>29</a:t>
            </a:fld>
            <a:endParaRPr lang="en-US"/>
          </a:p>
        </p:txBody>
      </p:sp>
      <p:graphicFrame>
        <p:nvGraphicFramePr>
          <p:cNvPr id="7" name="Content Placeholder 6" descr="" title="">
            <a:extLst>
              <a:ext uri="{FF2B5EF4-FFF2-40B4-BE49-F238E27FC236}">
                <a16:creationId xmlns:a16="http://schemas.microsoft.com/office/drawing/2014/main" id="{22960056-4CA5-1CC6-9F14-9811863F694C}"/>
              </a:ext>
            </a:extLst>
          </p:cNvPr>
          <p:cNvGraphicFramePr>
            <a:graphicFrameLocks noGrp="1"/>
          </p:cNvGraphicFramePr>
          <p:nvPr>
            <p:ph idx="1"/>
            <p:extLst>
              <p:ext uri="{D42A27DB-BD31-4B8C-83A1-F6EECF244321}">
                <p14:modId xmlns:p14="http://schemas.microsoft.com/office/powerpoint/2010/main" val="1310471183"/>
              </p:ext>
            </p:extLst>
          </p:nvPr>
        </p:nvGraphicFramePr>
        <p:xfrm>
          <a:off x="588476" y="2236121"/>
          <a:ext cx="11208190" cy="1444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descr="" title="">
            <a:extLst>
              <a:ext uri="{FF2B5EF4-FFF2-40B4-BE49-F238E27FC236}">
                <a16:creationId xmlns:a16="http://schemas.microsoft.com/office/drawing/2014/main" id="{FDF24F54-7CA8-5753-E364-BAD91EBA76C7}"/>
              </a:ext>
            </a:extLst>
          </p:cNvPr>
          <p:cNvSpPr txBox="1"/>
          <p:nvPr/>
        </p:nvSpPr>
        <p:spPr>
          <a:xfrm>
            <a:off x="9088274" y="3923982"/>
            <a:ext cx="2378513" cy="1754326"/>
          </a:xfrm>
          <a:prstGeom prst="rect">
            <a:avLst/>
          </a:prstGeom>
          <a:noFill/>
        </p:spPr>
        <p:txBody>
          <a:bodyPr wrap="square" rtlCol="0">
            <a:spAutoFit/>
          </a:bodyPr>
          <a:lstStyle/>
          <a:p>
            <a:pPr marL="171450" indent="-171450">
              <a:buFont typeface="Arial" panose="020B0604020202020204" pitchFamily="34" charset="0"/>
              <a:buChar char="•"/>
            </a:pPr>
            <a:r>
              <a:rPr lang="en-US" sz="1200" dirty="0"/>
              <a:t>Draft Final Feasibility Report transmitted to Washington DC for processing.</a:t>
            </a:r>
          </a:p>
          <a:p>
            <a:pPr marL="171450" indent="-171450">
              <a:buFont typeface="Arial" panose="020B0604020202020204" pitchFamily="34" charset="0"/>
              <a:buChar char="•"/>
            </a:pPr>
            <a:r>
              <a:rPr lang="en-US" sz="1200" dirty="0"/>
              <a:t>Draft Chief of Engineer’s Report developed for Agency / State review.</a:t>
            </a:r>
          </a:p>
          <a:p>
            <a:pPr marL="171450" indent="-171450">
              <a:buFont typeface="Arial" panose="020B0604020202020204" pitchFamily="34" charset="0"/>
              <a:buChar char="•"/>
            </a:pPr>
            <a:r>
              <a:rPr lang="en-US" sz="1200" dirty="0"/>
              <a:t>Final Chief of Engineer’s Report submitted to Congress for authorization.</a:t>
            </a:r>
          </a:p>
        </p:txBody>
      </p:sp>
      <p:sp>
        <p:nvSpPr>
          <p:cNvPr id="10" name="Rectangle: Rounded Corners 9" descr="" title="">
            <a:extLst>
              <a:ext uri="{FF2B5EF4-FFF2-40B4-BE49-F238E27FC236}">
                <a16:creationId xmlns:a16="http://schemas.microsoft.com/office/drawing/2014/main" id="{311C4027-1EFC-3DEF-10B9-47670EFB2296}"/>
              </a:ext>
            </a:extLst>
          </p:cNvPr>
          <p:cNvSpPr/>
          <p:nvPr/>
        </p:nvSpPr>
        <p:spPr>
          <a:xfrm>
            <a:off x="6192571" y="3699094"/>
            <a:ext cx="2598567" cy="2555400"/>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Rounded Corners 10" descr="" title="">
            <a:extLst>
              <a:ext uri="{FF2B5EF4-FFF2-40B4-BE49-F238E27FC236}">
                <a16:creationId xmlns:a16="http://schemas.microsoft.com/office/drawing/2014/main" id="{B3B8E9D1-508E-3B9E-E5AF-D90D19186C8B}"/>
              </a:ext>
            </a:extLst>
          </p:cNvPr>
          <p:cNvSpPr/>
          <p:nvPr/>
        </p:nvSpPr>
        <p:spPr>
          <a:xfrm>
            <a:off x="3410257" y="3717382"/>
            <a:ext cx="2598567" cy="253711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Rounded Corners 11" descr="" title="">
            <a:extLst>
              <a:ext uri="{FF2B5EF4-FFF2-40B4-BE49-F238E27FC236}">
                <a16:creationId xmlns:a16="http://schemas.microsoft.com/office/drawing/2014/main" id="{24511759-7B01-DD88-8001-B839E452885E}"/>
              </a:ext>
            </a:extLst>
          </p:cNvPr>
          <p:cNvSpPr/>
          <p:nvPr/>
        </p:nvSpPr>
        <p:spPr>
          <a:xfrm>
            <a:off x="624580" y="3699094"/>
            <a:ext cx="2598568" cy="2537112"/>
          </a:xfrm>
          <a:prstGeom prst="roundRect">
            <a:avLst/>
          </a:prstGeo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3" name="TextBox 12" descr="" title="">
            <a:extLst>
              <a:ext uri="{FF2B5EF4-FFF2-40B4-BE49-F238E27FC236}">
                <a16:creationId xmlns:a16="http://schemas.microsoft.com/office/drawing/2014/main" id="{5ED7CED5-A339-0FC0-EE56-B20164B2FBF9}"/>
              </a:ext>
            </a:extLst>
          </p:cNvPr>
          <p:cNvSpPr txBox="1"/>
          <p:nvPr/>
        </p:nvSpPr>
        <p:spPr>
          <a:xfrm>
            <a:off x="6312132" y="3923982"/>
            <a:ext cx="2378513" cy="1938992"/>
          </a:xfrm>
          <a:prstGeom prst="rect">
            <a:avLst/>
          </a:prstGeom>
          <a:noFill/>
        </p:spPr>
        <p:txBody>
          <a:bodyPr wrap="square" rtlCol="0">
            <a:spAutoFit/>
          </a:bodyPr>
          <a:lstStyle/>
          <a:p>
            <a:pPr marL="171450" indent="-171450">
              <a:buFont typeface="Arial" panose="020B0604020202020204" pitchFamily="34" charset="0"/>
              <a:buChar char="•"/>
            </a:pPr>
            <a:r>
              <a:rPr lang="en-US" sz="1200" dirty="0"/>
              <a:t>Draft Feasibility Study released tech / agency / public review.</a:t>
            </a:r>
          </a:p>
          <a:p>
            <a:pPr marL="171450" indent="-171450">
              <a:buFont typeface="Arial" panose="020B0604020202020204" pitchFamily="34" charset="0"/>
              <a:buChar char="•"/>
            </a:pPr>
            <a:r>
              <a:rPr lang="en-US" sz="1200" dirty="0"/>
              <a:t>Tentatively Selected Plan (TSP) becomes Recommended Plan.</a:t>
            </a:r>
          </a:p>
          <a:p>
            <a:pPr marL="171450" indent="-171450">
              <a:buFont typeface="Arial" panose="020B0604020202020204" pitchFamily="34" charset="0"/>
              <a:buChar char="•"/>
            </a:pPr>
            <a:r>
              <a:rPr lang="en-US" sz="1200" dirty="0"/>
              <a:t>Recommended Plan is further developed to improve certainty of implementation cost, project performance and benefits, and environmental impacts.</a:t>
            </a:r>
          </a:p>
          <a:p>
            <a:pPr marL="171450" indent="-171450">
              <a:buFont typeface="Arial" panose="020B0604020202020204" pitchFamily="34" charset="0"/>
              <a:buChar char="•"/>
            </a:pPr>
            <a:endParaRPr lang="en-US" sz="1200" dirty="0"/>
          </a:p>
        </p:txBody>
      </p:sp>
      <p:sp>
        <p:nvSpPr>
          <p:cNvPr id="14" name="TextBox 13" descr="" title="">
            <a:extLst>
              <a:ext uri="{FF2B5EF4-FFF2-40B4-BE49-F238E27FC236}">
                <a16:creationId xmlns:a16="http://schemas.microsoft.com/office/drawing/2014/main" id="{806572AF-3282-3484-0545-009697D1EB00}"/>
              </a:ext>
            </a:extLst>
          </p:cNvPr>
          <p:cNvSpPr txBox="1"/>
          <p:nvPr/>
        </p:nvSpPr>
        <p:spPr>
          <a:xfrm>
            <a:off x="3518603" y="3923982"/>
            <a:ext cx="2378513" cy="1754326"/>
          </a:xfrm>
          <a:prstGeom prst="rect">
            <a:avLst/>
          </a:prstGeom>
          <a:noFill/>
        </p:spPr>
        <p:txBody>
          <a:bodyPr wrap="square" rtlCol="0">
            <a:spAutoFit/>
          </a:bodyPr>
          <a:lstStyle/>
          <a:p>
            <a:pPr marL="171450" indent="-171450">
              <a:buFont typeface="Arial" panose="020B0604020202020204" pitchFamily="34" charset="0"/>
              <a:buChar char="•"/>
            </a:pPr>
            <a:r>
              <a:rPr lang="en-US" sz="1200" dirty="0"/>
              <a:t>Existing conditions established as baseline. </a:t>
            </a:r>
          </a:p>
          <a:p>
            <a:pPr marL="171450" indent="-171450">
              <a:buFont typeface="Arial" panose="020B0604020202020204" pitchFamily="34" charset="0"/>
              <a:buChar char="•"/>
            </a:pPr>
            <a:r>
              <a:rPr lang="en-US" sz="1200" dirty="0"/>
              <a:t>Alternatives developed to sufficient level of detail to evaluate and compare.</a:t>
            </a:r>
          </a:p>
          <a:p>
            <a:pPr marL="171450" indent="-171450">
              <a:buFont typeface="Arial" panose="020B0604020202020204" pitchFamily="34" charset="0"/>
              <a:buChar char="•"/>
            </a:pPr>
            <a:r>
              <a:rPr lang="en-US" sz="1200" dirty="0"/>
              <a:t>Comparison results in selection of preferred alternative or “tentatively selected plan” for USACE / Sponsor support. </a:t>
            </a:r>
          </a:p>
        </p:txBody>
      </p:sp>
      <p:sp>
        <p:nvSpPr>
          <p:cNvPr id="15" name="TextBox 14" descr="" title="">
            <a:extLst>
              <a:ext uri="{FF2B5EF4-FFF2-40B4-BE49-F238E27FC236}">
                <a16:creationId xmlns:a16="http://schemas.microsoft.com/office/drawing/2014/main" id="{5FF082C4-BCB3-F03A-A1D6-7271E30B44BF}"/>
              </a:ext>
            </a:extLst>
          </p:cNvPr>
          <p:cNvSpPr txBox="1"/>
          <p:nvPr/>
        </p:nvSpPr>
        <p:spPr>
          <a:xfrm>
            <a:off x="736289" y="3923982"/>
            <a:ext cx="2378513" cy="1754326"/>
          </a:xfrm>
          <a:prstGeom prst="rect">
            <a:avLst/>
          </a:prstGeom>
          <a:noFill/>
        </p:spPr>
        <p:txBody>
          <a:bodyPr wrap="square" rtlCol="0">
            <a:spAutoFit/>
          </a:bodyPr>
          <a:lstStyle/>
          <a:p>
            <a:pPr marL="171450" indent="-171450">
              <a:buFont typeface="Arial" panose="020B0604020202020204" pitchFamily="34" charset="0"/>
              <a:buChar char="•"/>
            </a:pPr>
            <a:r>
              <a:rPr lang="en-US" sz="1200" dirty="0"/>
              <a:t>Problems, opportunities, objectives, and constraints identified.</a:t>
            </a:r>
          </a:p>
          <a:p>
            <a:pPr marL="171450" indent="-171450">
              <a:buFont typeface="Arial" panose="020B0604020202020204" pitchFamily="34" charset="0"/>
              <a:buChar char="•"/>
            </a:pPr>
            <a:r>
              <a:rPr lang="en-US" sz="1200" dirty="0"/>
              <a:t>Detailed scope of work, budget, and schedule developed for USACE / Sponsor approval.</a:t>
            </a:r>
          </a:p>
          <a:p>
            <a:pPr marL="171450" indent="-171450">
              <a:buFont typeface="Arial" panose="020B0604020202020204" pitchFamily="34" charset="0"/>
              <a:buChar char="•"/>
            </a:pPr>
            <a:r>
              <a:rPr lang="en-US" sz="1200" dirty="0"/>
              <a:t>Initial array of alternatives identified for evaluation and comparison. </a:t>
            </a:r>
          </a:p>
        </p:txBody>
      </p:sp>
      <p:sp>
        <p:nvSpPr>
          <p:cNvPr id="16" name="TextBox 15" descr="" title="">
            <a:extLst>
              <a:ext uri="{FF2B5EF4-FFF2-40B4-BE49-F238E27FC236}">
                <a16:creationId xmlns:a16="http://schemas.microsoft.com/office/drawing/2014/main" id="{94817104-D664-EBC3-4C98-C0B7B8E1CD44}"/>
              </a:ext>
            </a:extLst>
          </p:cNvPr>
          <p:cNvSpPr txBox="1"/>
          <p:nvPr/>
        </p:nvSpPr>
        <p:spPr>
          <a:xfrm>
            <a:off x="1140317" y="5693316"/>
            <a:ext cx="1567096" cy="461665"/>
          </a:xfrm>
          <a:prstGeom prst="rect">
            <a:avLst/>
          </a:prstGeom>
          <a:noFill/>
        </p:spPr>
        <p:txBody>
          <a:bodyPr wrap="none" rtlCol="0">
            <a:spAutoFit/>
          </a:bodyPr>
          <a:lstStyle/>
          <a:p>
            <a:pPr algn="ctr"/>
            <a:r>
              <a:rPr lang="en-US" sz="1200" dirty="0">
                <a:solidFill>
                  <a:schemeClr val="bg1"/>
                </a:solidFill>
              </a:rPr>
              <a:t>Anticipated Duration: </a:t>
            </a:r>
          </a:p>
          <a:p>
            <a:pPr algn="ctr"/>
            <a:r>
              <a:rPr lang="en-US" sz="1200" dirty="0">
                <a:solidFill>
                  <a:schemeClr val="bg1"/>
                </a:solidFill>
              </a:rPr>
              <a:t>4 to 8 months</a:t>
            </a:r>
          </a:p>
        </p:txBody>
      </p:sp>
      <p:sp>
        <p:nvSpPr>
          <p:cNvPr id="20" name="TextBox 19" descr="" title="">
            <a:extLst>
              <a:ext uri="{FF2B5EF4-FFF2-40B4-BE49-F238E27FC236}">
                <a16:creationId xmlns:a16="http://schemas.microsoft.com/office/drawing/2014/main" id="{0BB6B30E-9FFA-A8B1-7232-77395C3F5913}"/>
              </a:ext>
            </a:extLst>
          </p:cNvPr>
          <p:cNvSpPr txBox="1"/>
          <p:nvPr/>
        </p:nvSpPr>
        <p:spPr>
          <a:xfrm>
            <a:off x="9604010" y="5693313"/>
            <a:ext cx="1567096" cy="461665"/>
          </a:xfrm>
          <a:prstGeom prst="rect">
            <a:avLst/>
          </a:prstGeom>
          <a:noFill/>
        </p:spPr>
        <p:txBody>
          <a:bodyPr wrap="none" rtlCol="0">
            <a:spAutoFit/>
          </a:bodyPr>
          <a:lstStyle/>
          <a:p>
            <a:pPr algn="ctr"/>
            <a:r>
              <a:rPr lang="en-US" sz="1200" dirty="0">
                <a:solidFill>
                  <a:schemeClr val="bg1"/>
                </a:solidFill>
              </a:rPr>
              <a:t>Anticipated Duration: </a:t>
            </a:r>
          </a:p>
          <a:p>
            <a:pPr algn="ctr"/>
            <a:r>
              <a:rPr lang="en-US" sz="1200" dirty="0">
                <a:solidFill>
                  <a:schemeClr val="bg1"/>
                </a:solidFill>
              </a:rPr>
              <a:t>6 to 10 months</a:t>
            </a:r>
          </a:p>
        </p:txBody>
      </p:sp>
      <p:sp>
        <p:nvSpPr>
          <p:cNvPr id="21" name="TextBox 20" descr="" title="">
            <a:extLst>
              <a:ext uri="{FF2B5EF4-FFF2-40B4-BE49-F238E27FC236}">
                <a16:creationId xmlns:a16="http://schemas.microsoft.com/office/drawing/2014/main" id="{2B20BF58-4892-67CB-D6BD-07EA80FB2EED}"/>
              </a:ext>
            </a:extLst>
          </p:cNvPr>
          <p:cNvSpPr txBox="1"/>
          <p:nvPr/>
        </p:nvSpPr>
        <p:spPr>
          <a:xfrm>
            <a:off x="6717841" y="5693314"/>
            <a:ext cx="1567096" cy="461665"/>
          </a:xfrm>
          <a:prstGeom prst="rect">
            <a:avLst/>
          </a:prstGeom>
          <a:noFill/>
        </p:spPr>
        <p:txBody>
          <a:bodyPr wrap="none" rtlCol="0">
            <a:spAutoFit/>
          </a:bodyPr>
          <a:lstStyle/>
          <a:p>
            <a:pPr algn="ctr"/>
            <a:r>
              <a:rPr lang="en-US" sz="1200" dirty="0">
                <a:solidFill>
                  <a:schemeClr val="bg1"/>
                </a:solidFill>
              </a:rPr>
              <a:t>Anticipated Duration: </a:t>
            </a:r>
          </a:p>
          <a:p>
            <a:pPr algn="ctr"/>
            <a:r>
              <a:rPr lang="en-US" sz="1200" dirty="0">
                <a:solidFill>
                  <a:schemeClr val="bg1"/>
                </a:solidFill>
              </a:rPr>
              <a:t>12 to 21 months</a:t>
            </a:r>
          </a:p>
        </p:txBody>
      </p:sp>
      <p:sp>
        <p:nvSpPr>
          <p:cNvPr id="22" name="TextBox 21" descr="" title="">
            <a:extLst>
              <a:ext uri="{FF2B5EF4-FFF2-40B4-BE49-F238E27FC236}">
                <a16:creationId xmlns:a16="http://schemas.microsoft.com/office/drawing/2014/main" id="{4E5B3666-EB4B-F623-E33D-10D9D778449A}"/>
              </a:ext>
            </a:extLst>
          </p:cNvPr>
          <p:cNvSpPr txBox="1"/>
          <p:nvPr/>
        </p:nvSpPr>
        <p:spPr>
          <a:xfrm>
            <a:off x="3910942" y="5693315"/>
            <a:ext cx="1593834" cy="461665"/>
          </a:xfrm>
          <a:prstGeom prst="rect">
            <a:avLst/>
          </a:prstGeom>
          <a:noFill/>
        </p:spPr>
        <p:txBody>
          <a:bodyPr wrap="none" rtlCol="0">
            <a:spAutoFit/>
          </a:bodyPr>
          <a:lstStyle/>
          <a:p>
            <a:pPr algn="ctr"/>
            <a:r>
              <a:rPr lang="en-US" sz="1200" dirty="0">
                <a:solidFill>
                  <a:schemeClr val="bg1"/>
                </a:solidFill>
              </a:rPr>
              <a:t>Anticipated Duration: </a:t>
            </a:r>
          </a:p>
          <a:p>
            <a:pPr algn="ctr"/>
            <a:r>
              <a:rPr lang="en-US" sz="1200" dirty="0">
                <a:solidFill>
                  <a:schemeClr val="bg1"/>
                </a:solidFill>
              </a:rPr>
              <a:t>14 to 21 months</a:t>
            </a:r>
          </a:p>
        </p:txBody>
      </p:sp>
    </p:spTree>
    <p:extLst>
      <p:ext uri="{BB962C8B-B14F-4D97-AF65-F5344CB8AC3E}">
        <p14:creationId xmlns:p14="http://schemas.microsoft.com/office/powerpoint/2010/main" val="2181660984"/>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E6AA0C9-C7D5-7E74-91E3-5D16527B8578}"/>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F261C054-AD68-20E9-C4C0-A6758E691BAA}"/>
              </a:ext>
            </a:extLst>
          </p:cNvPr>
          <p:cNvSpPr>
            <a:spLocks noGrp="1"/>
          </p:cNvSpPr>
          <p:nvPr>
            <p:ph type="title"/>
          </p:nvPr>
        </p:nvSpPr>
        <p:spPr>
          <a:xfrm>
            <a:off x="2100508" y="301752"/>
            <a:ext cx="7729728" cy="885879"/>
          </a:xfrm>
        </p:spPr>
        <p:txBody>
          <a:bodyPr>
            <a:normAutofit/>
          </a:bodyPr>
          <a:lstStyle/>
          <a:p>
            <a:r>
              <a:rPr lang="en-US" dirty="0"/>
              <a:t>Context</a:t>
            </a:r>
          </a:p>
        </p:txBody>
      </p:sp>
      <p:sp>
        <p:nvSpPr>
          <p:cNvPr id="3" name="Content Placeholder 2" descr="" title="">
            <a:extLst>
              <a:ext uri="{FF2B5EF4-FFF2-40B4-BE49-F238E27FC236}">
                <a16:creationId xmlns:a16="http://schemas.microsoft.com/office/drawing/2014/main" id="{DC9AD580-0981-0981-8E33-793868B82659}"/>
              </a:ext>
            </a:extLst>
          </p:cNvPr>
          <p:cNvSpPr>
            <a:spLocks noGrp="1"/>
          </p:cNvSpPr>
          <p:nvPr>
            <p:ph idx="1"/>
          </p:nvPr>
        </p:nvSpPr>
        <p:spPr>
          <a:xfrm>
            <a:off x="1177317" y="1380206"/>
            <a:ext cx="9764485" cy="5182578"/>
          </a:xfrm>
        </p:spPr>
        <p:txBody>
          <a:bodyPr>
            <a:normAutofit/>
          </a:bodyPr>
          <a:lstStyle/>
          <a:p>
            <a:r>
              <a:rPr lang="en-US" sz="2000" dirty="0"/>
              <a:t>PG&amp;E operates the Potter Valley Project (PVP) which moves water from the Eel River Watershed to the Russian River Watershed.  All of that water has historically flowed in the Russian and was available for use.</a:t>
            </a:r>
          </a:p>
          <a:p>
            <a:r>
              <a:rPr lang="en-US" sz="2000" dirty="0"/>
              <a:t>Because the PVP generates power, it is regulated by the Federal Energy Regulatory Commission, which issued it a license to operate.</a:t>
            </a:r>
          </a:p>
          <a:p>
            <a:r>
              <a:rPr lang="en-US" sz="2000" dirty="0"/>
              <a:t>PG&amp;E has decided to stop operating the PVP because it is cost inefficient and after failing to find someone to purchase the PVP with its license, it has informed FERC that it intends to surrender the license and decommission the PVP.  Decommissioning the PVP means removing the dams.</a:t>
            </a:r>
          </a:p>
          <a:p>
            <a:r>
              <a:rPr lang="en-US" sz="2000" dirty="0"/>
              <a:t>Legally that decision cannot be revisited, and now FERC’s decommissioning process controls.</a:t>
            </a:r>
          </a:p>
          <a:p>
            <a:r>
              <a:rPr lang="en-US" sz="2000" dirty="0"/>
              <a:t>PG&amp;E is to submit its application to FERC by July 31.  That application includes a regional success: the concept that Russian River interests will continue to divert water through the New Eel-Russian Facility (NERF). </a:t>
            </a:r>
          </a:p>
        </p:txBody>
      </p:sp>
      <p:sp>
        <p:nvSpPr>
          <p:cNvPr id="4" name="Date Placeholder 3" descr="" title="">
            <a:extLst>
              <a:ext uri="{FF2B5EF4-FFF2-40B4-BE49-F238E27FC236}">
                <a16:creationId xmlns:a16="http://schemas.microsoft.com/office/drawing/2014/main" id="{9348FAF8-00C5-3EEB-2AD4-F487D2B49992}"/>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DB0ECBE5-282B-4479-CB72-CCE6752C8ADA}"/>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27D91AF6-F05B-D2EB-85E9-E27E55052D27}"/>
              </a:ext>
            </a:extLst>
          </p:cNvPr>
          <p:cNvSpPr>
            <a:spLocks noGrp="1"/>
          </p:cNvSpPr>
          <p:nvPr>
            <p:ph type="sldNum" sz="quarter" idx="12"/>
          </p:nvPr>
        </p:nvSpPr>
        <p:spPr/>
        <p:txBody>
          <a:bodyPr/>
          <a:lstStyle/>
          <a:p>
            <a:fld id="{DE532BB9-60DE-40EA-B351-EB23C447F6A7}" type="slidenum">
              <a:rPr lang="en-US" smtClean="0"/>
              <a:t>3</a:t>
            </a:fld>
            <a:endParaRPr lang="en-US"/>
          </a:p>
        </p:txBody>
      </p:sp>
    </p:spTree>
    <p:extLst>
      <p:ext uri="{BB962C8B-B14F-4D97-AF65-F5344CB8AC3E}">
        <p14:creationId xmlns:p14="http://schemas.microsoft.com/office/powerpoint/2010/main" val="467015418"/>
      </p:ext>
    </p:extLst>
  </p:cSld>
  <p:clrMapOvr>
    <a:masterClrMapping/>
  </p:clrMapOvr>
</p:sld>
</file>

<file path=ppt/slides/slide30.xml><?xml version="1.0" encoding="utf-8"?>
<p:sld xmlns:a16="http://schemas.microsoft.com/office/drawing/2014/main" xmlns:dgm="http://schemas.openxmlformats.org/drawingml/2006/diagram"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20B2A53-156A-62B5-1B2C-DB693A3DDD8B}"/>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5E4FB70A-0F0B-6FAB-F2EE-B37E58C5667A}"/>
              </a:ext>
            </a:extLst>
          </p:cNvPr>
          <p:cNvSpPr>
            <a:spLocks noGrp="1"/>
          </p:cNvSpPr>
          <p:nvPr>
            <p:ph type="title"/>
          </p:nvPr>
        </p:nvSpPr>
        <p:spPr/>
        <p:txBody>
          <a:bodyPr/>
          <a:lstStyle/>
          <a:p>
            <a:r>
              <a:rPr lang="en-US" dirty="0"/>
              <a:t>USACE Study Milestones</a:t>
            </a:r>
          </a:p>
        </p:txBody>
      </p:sp>
      <p:sp>
        <p:nvSpPr>
          <p:cNvPr id="4" name="Date Placeholder 3" descr="" title="">
            <a:extLst>
              <a:ext uri="{FF2B5EF4-FFF2-40B4-BE49-F238E27FC236}">
                <a16:creationId xmlns:a16="http://schemas.microsoft.com/office/drawing/2014/main" id="{A298CF1D-E5F6-BA0A-9049-24F77BF6F1AD}"/>
              </a:ext>
            </a:extLst>
          </p:cNvPr>
          <p:cNvSpPr>
            <a:spLocks noGrp="1"/>
          </p:cNvSpPr>
          <p:nvPr>
            <p:ph type="dt" sz="half" idx="10"/>
          </p:nvPr>
        </p:nvSpPr>
        <p:spPr/>
        <p:txBody>
          <a:bodyPr/>
          <a:lstStyle/>
          <a:p>
            <a:r>
              <a:rPr lang="en-US" dirty="0"/>
              <a:t>May 29, 2025</a:t>
            </a:r>
          </a:p>
        </p:txBody>
      </p:sp>
      <p:sp>
        <p:nvSpPr>
          <p:cNvPr id="5" name="Footer Placeholder 4" descr="" title="">
            <a:extLst>
              <a:ext uri="{FF2B5EF4-FFF2-40B4-BE49-F238E27FC236}">
                <a16:creationId xmlns:a16="http://schemas.microsoft.com/office/drawing/2014/main" id="{D73486D0-F047-1B5C-5D1C-DA44E077470E}"/>
              </a:ext>
            </a:extLst>
          </p:cNvPr>
          <p:cNvSpPr>
            <a:spLocks noGrp="1"/>
          </p:cNvSpPr>
          <p:nvPr>
            <p:ph type="ftr" sz="quarter" idx="11"/>
          </p:nvPr>
        </p:nvSpPr>
        <p:spPr/>
        <p:txBody>
          <a:bodyPr/>
          <a:lstStyle/>
          <a:p>
            <a:r>
              <a:rPr lang="en-US" sz="1100" dirty="0"/>
              <a:t>IWPC All Boards</a:t>
            </a:r>
            <a:endParaRPr lang="en-US" dirty="0"/>
          </a:p>
        </p:txBody>
      </p:sp>
      <p:sp>
        <p:nvSpPr>
          <p:cNvPr id="6" name="Slide Number Placeholder 5" descr="" title="">
            <a:extLst>
              <a:ext uri="{FF2B5EF4-FFF2-40B4-BE49-F238E27FC236}">
                <a16:creationId xmlns:a16="http://schemas.microsoft.com/office/drawing/2014/main" id="{E94E6D14-280B-1720-27B7-DC6A8553752E}"/>
              </a:ext>
            </a:extLst>
          </p:cNvPr>
          <p:cNvSpPr>
            <a:spLocks noGrp="1"/>
          </p:cNvSpPr>
          <p:nvPr>
            <p:ph type="sldNum" sz="quarter" idx="12"/>
          </p:nvPr>
        </p:nvSpPr>
        <p:spPr/>
        <p:txBody>
          <a:bodyPr/>
          <a:lstStyle/>
          <a:p>
            <a:fld id="{DE532BB9-60DE-40EA-B351-EB23C447F6A7}" type="slidenum">
              <a:rPr lang="en-US" smtClean="0"/>
              <a:t>30</a:t>
            </a:fld>
            <a:endParaRPr lang="en-US"/>
          </a:p>
        </p:txBody>
      </p:sp>
      <p:graphicFrame>
        <p:nvGraphicFramePr>
          <p:cNvPr id="7" name="Content Placeholder 6" descr="" title="">
            <a:extLst>
              <a:ext uri="{FF2B5EF4-FFF2-40B4-BE49-F238E27FC236}">
                <a16:creationId xmlns:a16="http://schemas.microsoft.com/office/drawing/2014/main" id="{8C87B07A-0CE7-666D-A4F3-7920458B305A}"/>
              </a:ext>
            </a:extLst>
          </p:cNvPr>
          <p:cNvGraphicFramePr>
            <a:graphicFrameLocks noGrp="1"/>
          </p:cNvGraphicFramePr>
          <p:nvPr>
            <p:ph idx="1"/>
          </p:nvPr>
        </p:nvGraphicFramePr>
        <p:xfrm>
          <a:off x="588476" y="2236121"/>
          <a:ext cx="11208190" cy="1444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descr="" title="">
            <a:extLst>
              <a:ext uri="{FF2B5EF4-FFF2-40B4-BE49-F238E27FC236}">
                <a16:creationId xmlns:a16="http://schemas.microsoft.com/office/drawing/2014/main" id="{C707B1B9-173D-DF7E-8BD6-FA47E7C99921}"/>
              </a:ext>
            </a:extLst>
          </p:cNvPr>
          <p:cNvSpPr txBox="1"/>
          <p:nvPr/>
        </p:nvSpPr>
        <p:spPr>
          <a:xfrm>
            <a:off x="2215624" y="3856063"/>
            <a:ext cx="1073258" cy="553998"/>
          </a:xfrm>
          <a:prstGeom prst="rect">
            <a:avLst/>
          </a:prstGeom>
          <a:solidFill>
            <a:schemeClr val="bg1"/>
          </a:solidFill>
          <a:ln>
            <a:solidFill>
              <a:schemeClr val="tx1"/>
            </a:solidFill>
          </a:ln>
        </p:spPr>
        <p:txBody>
          <a:bodyPr wrap="square" rtlCol="0">
            <a:spAutoFit/>
          </a:bodyPr>
          <a:lstStyle/>
          <a:p>
            <a:pPr algn="ctr"/>
            <a:r>
              <a:rPr lang="en-US" sz="1000" dirty="0"/>
              <a:t>Alternatives Milestone </a:t>
            </a:r>
          </a:p>
          <a:p>
            <a:pPr algn="ctr"/>
            <a:r>
              <a:rPr lang="en-US" sz="1000" dirty="0">
                <a:solidFill>
                  <a:srgbClr val="0070C0"/>
                </a:solidFill>
              </a:rPr>
              <a:t>Oct 25 (est.)</a:t>
            </a:r>
          </a:p>
        </p:txBody>
      </p:sp>
      <p:cxnSp>
        <p:nvCxnSpPr>
          <p:cNvPr id="17" name="Straight Arrow Connector 16" descr="" title="">
            <a:extLst>
              <a:ext uri="{FF2B5EF4-FFF2-40B4-BE49-F238E27FC236}">
                <a16:creationId xmlns:a16="http://schemas.microsoft.com/office/drawing/2014/main" id="{5DD0E3BF-6B68-5170-FA06-F60BE81417D3}"/>
              </a:ext>
            </a:extLst>
          </p:cNvPr>
          <p:cNvCxnSpPr>
            <a:cxnSpLocks/>
          </p:cNvCxnSpPr>
          <p:nvPr/>
        </p:nvCxnSpPr>
        <p:spPr>
          <a:xfrm flipV="1">
            <a:off x="2752253" y="3497295"/>
            <a:ext cx="0" cy="3621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descr="" title="">
            <a:extLst>
              <a:ext uri="{FF2B5EF4-FFF2-40B4-BE49-F238E27FC236}">
                <a16:creationId xmlns:a16="http://schemas.microsoft.com/office/drawing/2014/main" id="{87381FAA-E965-3F06-55A2-A77EFD14AA5D}"/>
              </a:ext>
            </a:extLst>
          </p:cNvPr>
          <p:cNvCxnSpPr>
            <a:cxnSpLocks/>
          </p:cNvCxnSpPr>
          <p:nvPr/>
        </p:nvCxnSpPr>
        <p:spPr>
          <a:xfrm flipV="1">
            <a:off x="758808" y="3497295"/>
            <a:ext cx="0" cy="35876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descr="" title="">
            <a:extLst>
              <a:ext uri="{FF2B5EF4-FFF2-40B4-BE49-F238E27FC236}">
                <a16:creationId xmlns:a16="http://schemas.microsoft.com/office/drawing/2014/main" id="{FCC6E834-8206-C35F-FCB5-9AAE02E320D1}"/>
              </a:ext>
            </a:extLst>
          </p:cNvPr>
          <p:cNvCxnSpPr>
            <a:cxnSpLocks/>
          </p:cNvCxnSpPr>
          <p:nvPr/>
        </p:nvCxnSpPr>
        <p:spPr>
          <a:xfrm flipV="1">
            <a:off x="3382978" y="3497295"/>
            <a:ext cx="0" cy="11739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descr="" title="">
            <a:extLst>
              <a:ext uri="{FF2B5EF4-FFF2-40B4-BE49-F238E27FC236}">
                <a16:creationId xmlns:a16="http://schemas.microsoft.com/office/drawing/2014/main" id="{7261A209-F0EE-1DD4-1768-240AB047E792}"/>
              </a:ext>
            </a:extLst>
          </p:cNvPr>
          <p:cNvCxnSpPr>
            <a:cxnSpLocks/>
          </p:cNvCxnSpPr>
          <p:nvPr/>
        </p:nvCxnSpPr>
        <p:spPr>
          <a:xfrm flipV="1">
            <a:off x="1702644" y="3497295"/>
            <a:ext cx="0" cy="12376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descr="" title="">
            <a:extLst>
              <a:ext uri="{FF2B5EF4-FFF2-40B4-BE49-F238E27FC236}">
                <a16:creationId xmlns:a16="http://schemas.microsoft.com/office/drawing/2014/main" id="{B9BD6E76-6ED7-3037-8CEE-5A274AEA2C78}"/>
              </a:ext>
            </a:extLst>
          </p:cNvPr>
          <p:cNvCxnSpPr>
            <a:cxnSpLocks/>
          </p:cNvCxnSpPr>
          <p:nvPr/>
        </p:nvCxnSpPr>
        <p:spPr>
          <a:xfrm flipV="1">
            <a:off x="5670486" y="3497295"/>
            <a:ext cx="0" cy="72427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descr="" title="">
            <a:extLst>
              <a:ext uri="{FF2B5EF4-FFF2-40B4-BE49-F238E27FC236}">
                <a16:creationId xmlns:a16="http://schemas.microsoft.com/office/drawing/2014/main" id="{AC0ACE09-3C5F-F372-01DC-DD4FE3D6B2C2}"/>
              </a:ext>
            </a:extLst>
          </p:cNvPr>
          <p:cNvCxnSpPr>
            <a:cxnSpLocks/>
          </p:cNvCxnSpPr>
          <p:nvPr/>
        </p:nvCxnSpPr>
        <p:spPr>
          <a:xfrm flipV="1">
            <a:off x="6375147" y="3530712"/>
            <a:ext cx="0" cy="12042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7" name="TextBox 26" descr="" title="">
            <a:extLst>
              <a:ext uri="{FF2B5EF4-FFF2-40B4-BE49-F238E27FC236}">
                <a16:creationId xmlns:a16="http://schemas.microsoft.com/office/drawing/2014/main" id="{BE3DCE3C-663C-A6D9-8E82-E1F48FAC3552}"/>
              </a:ext>
            </a:extLst>
          </p:cNvPr>
          <p:cNvSpPr txBox="1"/>
          <p:nvPr/>
        </p:nvSpPr>
        <p:spPr>
          <a:xfrm>
            <a:off x="220423" y="3856063"/>
            <a:ext cx="1073258" cy="553998"/>
          </a:xfrm>
          <a:prstGeom prst="rect">
            <a:avLst/>
          </a:prstGeom>
          <a:solidFill>
            <a:schemeClr val="bg1"/>
          </a:solidFill>
          <a:ln>
            <a:solidFill>
              <a:schemeClr val="tx1"/>
            </a:solidFill>
          </a:ln>
        </p:spPr>
        <p:txBody>
          <a:bodyPr wrap="square" rtlCol="0">
            <a:spAutoFit/>
          </a:bodyPr>
          <a:lstStyle/>
          <a:p>
            <a:pPr algn="ctr"/>
            <a:r>
              <a:rPr lang="en-US" sz="1000" dirty="0"/>
              <a:t>Execute</a:t>
            </a:r>
          </a:p>
          <a:p>
            <a:pPr algn="ctr"/>
            <a:r>
              <a:rPr lang="en-US" sz="1000" dirty="0"/>
              <a:t>FCSA</a:t>
            </a:r>
          </a:p>
          <a:p>
            <a:pPr algn="ctr"/>
            <a:r>
              <a:rPr lang="en-US" sz="1000" dirty="0">
                <a:solidFill>
                  <a:srgbClr val="0070C0"/>
                </a:solidFill>
              </a:rPr>
              <a:t>Mar 25 (a)</a:t>
            </a:r>
          </a:p>
        </p:txBody>
      </p:sp>
      <p:sp>
        <p:nvSpPr>
          <p:cNvPr id="30" name="TextBox 29" descr="" title="">
            <a:extLst>
              <a:ext uri="{FF2B5EF4-FFF2-40B4-BE49-F238E27FC236}">
                <a16:creationId xmlns:a16="http://schemas.microsoft.com/office/drawing/2014/main" id="{B52859D3-E3FF-E21A-8AA7-4934682A39D3}"/>
              </a:ext>
            </a:extLst>
          </p:cNvPr>
          <p:cNvSpPr txBox="1"/>
          <p:nvPr/>
        </p:nvSpPr>
        <p:spPr>
          <a:xfrm>
            <a:off x="2825226" y="4671227"/>
            <a:ext cx="1073258" cy="553998"/>
          </a:xfrm>
          <a:prstGeom prst="rect">
            <a:avLst/>
          </a:prstGeom>
          <a:solidFill>
            <a:schemeClr val="bg1"/>
          </a:solidFill>
          <a:ln>
            <a:solidFill>
              <a:schemeClr val="tx1"/>
            </a:solidFill>
          </a:ln>
        </p:spPr>
        <p:txBody>
          <a:bodyPr wrap="square" rtlCol="0">
            <a:spAutoFit/>
          </a:bodyPr>
          <a:lstStyle/>
          <a:p>
            <a:pPr algn="ctr"/>
            <a:r>
              <a:rPr lang="en-US" sz="1000" dirty="0"/>
              <a:t>Vertical Team Alignment Memo </a:t>
            </a:r>
          </a:p>
          <a:p>
            <a:pPr algn="ctr"/>
            <a:r>
              <a:rPr lang="en-US" sz="1000" dirty="0">
                <a:solidFill>
                  <a:srgbClr val="0070C0"/>
                </a:solidFill>
              </a:rPr>
              <a:t>Dec 25 (est.)</a:t>
            </a:r>
          </a:p>
        </p:txBody>
      </p:sp>
      <p:sp>
        <p:nvSpPr>
          <p:cNvPr id="32" name="TextBox 31" descr="" title="">
            <a:extLst>
              <a:ext uri="{FF2B5EF4-FFF2-40B4-BE49-F238E27FC236}">
                <a16:creationId xmlns:a16="http://schemas.microsoft.com/office/drawing/2014/main" id="{0A332FC5-D5A5-C7E1-4F39-23D6C69E613A}"/>
              </a:ext>
            </a:extLst>
          </p:cNvPr>
          <p:cNvSpPr txBox="1"/>
          <p:nvPr/>
        </p:nvSpPr>
        <p:spPr>
          <a:xfrm>
            <a:off x="1166015" y="4680280"/>
            <a:ext cx="1073258" cy="553998"/>
          </a:xfrm>
          <a:prstGeom prst="rect">
            <a:avLst/>
          </a:prstGeom>
          <a:solidFill>
            <a:schemeClr val="bg1"/>
          </a:solidFill>
          <a:ln>
            <a:solidFill>
              <a:schemeClr val="tx1"/>
            </a:solidFill>
          </a:ln>
        </p:spPr>
        <p:txBody>
          <a:bodyPr wrap="square" rtlCol="0">
            <a:spAutoFit/>
          </a:bodyPr>
          <a:lstStyle/>
          <a:p>
            <a:pPr algn="ctr"/>
            <a:r>
              <a:rPr lang="en-US" sz="1000" dirty="0"/>
              <a:t>Planning Charrette </a:t>
            </a:r>
          </a:p>
          <a:p>
            <a:pPr algn="ctr"/>
            <a:r>
              <a:rPr lang="en-US" sz="1000" dirty="0">
                <a:solidFill>
                  <a:srgbClr val="0070C0"/>
                </a:solidFill>
              </a:rPr>
              <a:t>Jul 25 (est.)</a:t>
            </a:r>
          </a:p>
        </p:txBody>
      </p:sp>
      <p:sp>
        <p:nvSpPr>
          <p:cNvPr id="36" name="TextBox 35" descr="" title="">
            <a:extLst>
              <a:ext uri="{FF2B5EF4-FFF2-40B4-BE49-F238E27FC236}">
                <a16:creationId xmlns:a16="http://schemas.microsoft.com/office/drawing/2014/main" id="{92921FA8-CA80-A9E8-3542-8D0E7DD1861D}"/>
              </a:ext>
            </a:extLst>
          </p:cNvPr>
          <p:cNvSpPr txBox="1"/>
          <p:nvPr/>
        </p:nvSpPr>
        <p:spPr>
          <a:xfrm>
            <a:off x="5133857" y="3856063"/>
            <a:ext cx="1073258" cy="553998"/>
          </a:xfrm>
          <a:prstGeom prst="rect">
            <a:avLst/>
          </a:prstGeom>
          <a:solidFill>
            <a:schemeClr val="bg1"/>
          </a:solidFill>
          <a:ln>
            <a:solidFill>
              <a:schemeClr val="tx1"/>
            </a:solidFill>
          </a:ln>
        </p:spPr>
        <p:txBody>
          <a:bodyPr wrap="square" rtlCol="0">
            <a:spAutoFit/>
          </a:bodyPr>
          <a:lstStyle/>
          <a:p>
            <a:pPr algn="ctr"/>
            <a:r>
              <a:rPr lang="en-US" sz="1000" dirty="0"/>
              <a:t>Tentatively Selected Plan Milestone</a:t>
            </a:r>
          </a:p>
        </p:txBody>
      </p:sp>
      <p:sp>
        <p:nvSpPr>
          <p:cNvPr id="38" name="TextBox 37" descr="" title="">
            <a:extLst>
              <a:ext uri="{FF2B5EF4-FFF2-40B4-BE49-F238E27FC236}">
                <a16:creationId xmlns:a16="http://schemas.microsoft.com/office/drawing/2014/main" id="{A748FD4D-587B-01FA-F63E-FAF6A9CD6C6E}"/>
              </a:ext>
            </a:extLst>
          </p:cNvPr>
          <p:cNvSpPr txBox="1"/>
          <p:nvPr/>
        </p:nvSpPr>
        <p:spPr>
          <a:xfrm>
            <a:off x="5838518" y="4671227"/>
            <a:ext cx="1073258" cy="553998"/>
          </a:xfrm>
          <a:prstGeom prst="rect">
            <a:avLst/>
          </a:prstGeom>
          <a:solidFill>
            <a:schemeClr val="bg1"/>
          </a:solidFill>
          <a:ln>
            <a:solidFill>
              <a:schemeClr val="tx1"/>
            </a:solidFill>
          </a:ln>
        </p:spPr>
        <p:txBody>
          <a:bodyPr wrap="square" rtlCol="0">
            <a:spAutoFit/>
          </a:bodyPr>
          <a:lstStyle/>
          <a:p>
            <a:pPr algn="ctr"/>
            <a:r>
              <a:rPr lang="en-US" sz="1000" dirty="0"/>
              <a:t>Draft Study Public Review</a:t>
            </a:r>
          </a:p>
          <a:p>
            <a:pPr algn="ctr"/>
            <a:endParaRPr lang="en-US" sz="1000" dirty="0"/>
          </a:p>
        </p:txBody>
      </p:sp>
      <p:cxnSp>
        <p:nvCxnSpPr>
          <p:cNvPr id="39" name="Straight Arrow Connector 38" descr="" title="">
            <a:extLst>
              <a:ext uri="{FF2B5EF4-FFF2-40B4-BE49-F238E27FC236}">
                <a16:creationId xmlns:a16="http://schemas.microsoft.com/office/drawing/2014/main" id="{0813D81A-2EC2-02F3-AFA4-9B3BEA5DF411}"/>
              </a:ext>
            </a:extLst>
          </p:cNvPr>
          <p:cNvCxnSpPr>
            <a:cxnSpLocks/>
          </p:cNvCxnSpPr>
          <p:nvPr/>
        </p:nvCxnSpPr>
        <p:spPr>
          <a:xfrm flipV="1">
            <a:off x="7241263" y="3530712"/>
            <a:ext cx="0" cy="3621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0" name="TextBox 39" descr="" title="">
            <a:extLst>
              <a:ext uri="{FF2B5EF4-FFF2-40B4-BE49-F238E27FC236}">
                <a16:creationId xmlns:a16="http://schemas.microsoft.com/office/drawing/2014/main" id="{589B3589-114E-F587-2A43-5096546C178D}"/>
              </a:ext>
            </a:extLst>
          </p:cNvPr>
          <p:cNvSpPr txBox="1"/>
          <p:nvPr/>
        </p:nvSpPr>
        <p:spPr>
          <a:xfrm>
            <a:off x="6704634" y="3856063"/>
            <a:ext cx="1073258" cy="553998"/>
          </a:xfrm>
          <a:prstGeom prst="rect">
            <a:avLst/>
          </a:prstGeom>
          <a:solidFill>
            <a:schemeClr val="bg1"/>
          </a:solidFill>
          <a:ln>
            <a:solidFill>
              <a:schemeClr val="tx1"/>
            </a:solidFill>
          </a:ln>
        </p:spPr>
        <p:txBody>
          <a:bodyPr wrap="square" rtlCol="0">
            <a:spAutoFit/>
          </a:bodyPr>
          <a:lstStyle/>
          <a:p>
            <a:pPr algn="ctr"/>
            <a:r>
              <a:rPr lang="en-US" sz="1000" dirty="0"/>
              <a:t>Command</a:t>
            </a:r>
          </a:p>
          <a:p>
            <a:pPr algn="ctr"/>
            <a:r>
              <a:rPr lang="en-US" sz="1000" dirty="0"/>
              <a:t>Validation Milestone</a:t>
            </a:r>
          </a:p>
        </p:txBody>
      </p:sp>
      <p:cxnSp>
        <p:nvCxnSpPr>
          <p:cNvPr id="41" name="Straight Arrow Connector 40" descr="" title="">
            <a:extLst>
              <a:ext uri="{FF2B5EF4-FFF2-40B4-BE49-F238E27FC236}">
                <a16:creationId xmlns:a16="http://schemas.microsoft.com/office/drawing/2014/main" id="{14CCD5F2-5B65-0227-C208-11A1C2800F3F}"/>
              </a:ext>
            </a:extLst>
          </p:cNvPr>
          <p:cNvCxnSpPr>
            <a:cxnSpLocks/>
          </p:cNvCxnSpPr>
          <p:nvPr/>
        </p:nvCxnSpPr>
        <p:spPr>
          <a:xfrm flipV="1">
            <a:off x="8914645" y="3493925"/>
            <a:ext cx="0" cy="3621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2" name="TextBox 41" descr="" title="">
            <a:extLst>
              <a:ext uri="{FF2B5EF4-FFF2-40B4-BE49-F238E27FC236}">
                <a16:creationId xmlns:a16="http://schemas.microsoft.com/office/drawing/2014/main" id="{8BBF450F-4D0E-AF10-B3F4-3DC301FBCEF9}"/>
              </a:ext>
            </a:extLst>
          </p:cNvPr>
          <p:cNvSpPr txBox="1"/>
          <p:nvPr/>
        </p:nvSpPr>
        <p:spPr>
          <a:xfrm>
            <a:off x="8378016" y="3839129"/>
            <a:ext cx="1073258" cy="553998"/>
          </a:xfrm>
          <a:prstGeom prst="rect">
            <a:avLst/>
          </a:prstGeom>
          <a:solidFill>
            <a:schemeClr val="bg1"/>
          </a:solidFill>
          <a:ln>
            <a:solidFill>
              <a:schemeClr val="tx1"/>
            </a:solidFill>
          </a:ln>
        </p:spPr>
        <p:txBody>
          <a:bodyPr wrap="square" rtlCol="0">
            <a:spAutoFit/>
          </a:bodyPr>
          <a:lstStyle/>
          <a:p>
            <a:pPr algn="ctr"/>
            <a:r>
              <a:rPr lang="en-US" sz="1000" dirty="0"/>
              <a:t>Draft Final Study Transmitted to</a:t>
            </a:r>
          </a:p>
          <a:p>
            <a:pPr algn="ctr"/>
            <a:r>
              <a:rPr lang="en-US" sz="1000" dirty="0"/>
              <a:t>HQUSACE</a:t>
            </a:r>
          </a:p>
        </p:txBody>
      </p:sp>
      <p:cxnSp>
        <p:nvCxnSpPr>
          <p:cNvPr id="43" name="Straight Arrow Connector 42" descr="" title="">
            <a:extLst>
              <a:ext uri="{FF2B5EF4-FFF2-40B4-BE49-F238E27FC236}">
                <a16:creationId xmlns:a16="http://schemas.microsoft.com/office/drawing/2014/main" id="{0E6A0F82-E534-1CF2-56B8-B85B668557A9}"/>
              </a:ext>
            </a:extLst>
          </p:cNvPr>
          <p:cNvCxnSpPr>
            <a:cxnSpLocks/>
          </p:cNvCxnSpPr>
          <p:nvPr/>
        </p:nvCxnSpPr>
        <p:spPr>
          <a:xfrm flipV="1">
            <a:off x="9650993" y="3514003"/>
            <a:ext cx="0" cy="12042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4" name="TextBox 43" descr="" title="">
            <a:extLst>
              <a:ext uri="{FF2B5EF4-FFF2-40B4-BE49-F238E27FC236}">
                <a16:creationId xmlns:a16="http://schemas.microsoft.com/office/drawing/2014/main" id="{14473FE7-8420-4178-C221-13379AFFB0E4}"/>
              </a:ext>
            </a:extLst>
          </p:cNvPr>
          <p:cNvSpPr txBox="1"/>
          <p:nvPr/>
        </p:nvSpPr>
        <p:spPr>
          <a:xfrm>
            <a:off x="9114364" y="4671227"/>
            <a:ext cx="1073258" cy="553998"/>
          </a:xfrm>
          <a:prstGeom prst="rect">
            <a:avLst/>
          </a:prstGeom>
          <a:solidFill>
            <a:schemeClr val="bg1"/>
          </a:solidFill>
          <a:ln>
            <a:solidFill>
              <a:schemeClr val="tx1"/>
            </a:solidFill>
          </a:ln>
        </p:spPr>
        <p:txBody>
          <a:bodyPr wrap="square" rtlCol="0">
            <a:spAutoFit/>
          </a:bodyPr>
          <a:lstStyle/>
          <a:p>
            <a:pPr algn="ctr"/>
            <a:r>
              <a:rPr lang="en-US" sz="1000" dirty="0"/>
              <a:t>Agency / State Review of Draft Chief’s Report</a:t>
            </a:r>
          </a:p>
        </p:txBody>
      </p:sp>
      <p:cxnSp>
        <p:nvCxnSpPr>
          <p:cNvPr id="45" name="Straight Arrow Connector 44" descr="" title="">
            <a:extLst>
              <a:ext uri="{FF2B5EF4-FFF2-40B4-BE49-F238E27FC236}">
                <a16:creationId xmlns:a16="http://schemas.microsoft.com/office/drawing/2014/main" id="{C490B55E-CFC7-723B-B9F3-D27605458788}"/>
              </a:ext>
            </a:extLst>
          </p:cNvPr>
          <p:cNvCxnSpPr>
            <a:cxnSpLocks/>
          </p:cNvCxnSpPr>
          <p:nvPr/>
        </p:nvCxnSpPr>
        <p:spPr>
          <a:xfrm flipV="1">
            <a:off x="11124682" y="3530712"/>
            <a:ext cx="0" cy="3621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6" name="TextBox 45" descr="" title="">
            <a:extLst>
              <a:ext uri="{FF2B5EF4-FFF2-40B4-BE49-F238E27FC236}">
                <a16:creationId xmlns:a16="http://schemas.microsoft.com/office/drawing/2014/main" id="{67C524E7-ED87-6E14-1179-39C8639611E8}"/>
              </a:ext>
            </a:extLst>
          </p:cNvPr>
          <p:cNvSpPr txBox="1"/>
          <p:nvPr/>
        </p:nvSpPr>
        <p:spPr>
          <a:xfrm>
            <a:off x="10588026" y="3855838"/>
            <a:ext cx="1073258" cy="553998"/>
          </a:xfrm>
          <a:prstGeom prst="rect">
            <a:avLst/>
          </a:prstGeom>
          <a:solidFill>
            <a:schemeClr val="bg1"/>
          </a:solidFill>
          <a:ln>
            <a:solidFill>
              <a:schemeClr val="tx1"/>
            </a:solidFill>
          </a:ln>
        </p:spPr>
        <p:txBody>
          <a:bodyPr wrap="square" rtlCol="0">
            <a:spAutoFit/>
          </a:bodyPr>
          <a:lstStyle/>
          <a:p>
            <a:pPr algn="ctr"/>
            <a:r>
              <a:rPr lang="en-US" sz="1000" dirty="0"/>
              <a:t>Final Chief’s Report to Congress</a:t>
            </a:r>
          </a:p>
        </p:txBody>
      </p:sp>
      <p:cxnSp>
        <p:nvCxnSpPr>
          <p:cNvPr id="47" name="Straight Arrow Connector 46" descr="" title="">
            <a:extLst>
              <a:ext uri="{FF2B5EF4-FFF2-40B4-BE49-F238E27FC236}">
                <a16:creationId xmlns:a16="http://schemas.microsoft.com/office/drawing/2014/main" id="{407D71D9-8D2C-AFE1-5CD6-E0F02C4966AC}"/>
              </a:ext>
            </a:extLst>
          </p:cNvPr>
          <p:cNvCxnSpPr>
            <a:cxnSpLocks/>
          </p:cNvCxnSpPr>
          <p:nvPr/>
        </p:nvCxnSpPr>
        <p:spPr>
          <a:xfrm flipV="1">
            <a:off x="2752253" y="4409836"/>
            <a:ext cx="0" cy="1049404"/>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48" name="Straight Arrow Connector 47" descr="" title="">
            <a:extLst>
              <a:ext uri="{FF2B5EF4-FFF2-40B4-BE49-F238E27FC236}">
                <a16:creationId xmlns:a16="http://schemas.microsoft.com/office/drawing/2014/main" id="{582FCC6C-3266-7511-BCFD-C347395B567D}"/>
              </a:ext>
            </a:extLst>
          </p:cNvPr>
          <p:cNvCxnSpPr>
            <a:cxnSpLocks/>
          </p:cNvCxnSpPr>
          <p:nvPr/>
        </p:nvCxnSpPr>
        <p:spPr>
          <a:xfrm flipV="1">
            <a:off x="5670486" y="4413722"/>
            <a:ext cx="0" cy="104551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52" name="TextBox 51" descr="" title="">
            <a:extLst>
              <a:ext uri="{FF2B5EF4-FFF2-40B4-BE49-F238E27FC236}">
                <a16:creationId xmlns:a16="http://schemas.microsoft.com/office/drawing/2014/main" id="{DACA8062-4E67-48DC-3197-206FD4BCC911}"/>
              </a:ext>
            </a:extLst>
          </p:cNvPr>
          <p:cNvSpPr txBox="1"/>
          <p:nvPr/>
        </p:nvSpPr>
        <p:spPr>
          <a:xfrm>
            <a:off x="2239273" y="5443407"/>
            <a:ext cx="1073258" cy="400110"/>
          </a:xfrm>
          <a:prstGeom prst="rect">
            <a:avLst/>
          </a:prstGeom>
          <a:solidFill>
            <a:schemeClr val="bg1"/>
          </a:solidFill>
          <a:ln>
            <a:solidFill>
              <a:schemeClr val="tx1"/>
            </a:solidFill>
          </a:ln>
        </p:spPr>
        <p:txBody>
          <a:bodyPr wrap="square" rtlCol="0">
            <a:spAutoFit/>
          </a:bodyPr>
          <a:lstStyle/>
          <a:p>
            <a:pPr algn="ctr"/>
            <a:r>
              <a:rPr lang="en-US" sz="1000" b="1" dirty="0"/>
              <a:t>NF Sponsor</a:t>
            </a:r>
          </a:p>
          <a:p>
            <a:pPr algn="ctr"/>
            <a:r>
              <a:rPr lang="en-US" sz="1000" b="1" dirty="0"/>
              <a:t>Support?</a:t>
            </a:r>
            <a:endParaRPr lang="en-US" sz="1000" b="1" dirty="0">
              <a:solidFill>
                <a:srgbClr val="0070C0"/>
              </a:solidFill>
            </a:endParaRPr>
          </a:p>
        </p:txBody>
      </p:sp>
      <p:sp>
        <p:nvSpPr>
          <p:cNvPr id="53" name="TextBox 52" descr="" title="">
            <a:extLst>
              <a:ext uri="{FF2B5EF4-FFF2-40B4-BE49-F238E27FC236}">
                <a16:creationId xmlns:a16="http://schemas.microsoft.com/office/drawing/2014/main" id="{B39EF7E8-AEFD-021C-F92E-502ED4950584}"/>
              </a:ext>
            </a:extLst>
          </p:cNvPr>
          <p:cNvSpPr txBox="1"/>
          <p:nvPr/>
        </p:nvSpPr>
        <p:spPr>
          <a:xfrm>
            <a:off x="5133857" y="5443407"/>
            <a:ext cx="1073258" cy="400110"/>
          </a:xfrm>
          <a:prstGeom prst="rect">
            <a:avLst/>
          </a:prstGeom>
          <a:solidFill>
            <a:schemeClr val="bg1"/>
          </a:solidFill>
          <a:ln>
            <a:solidFill>
              <a:schemeClr val="tx1"/>
            </a:solidFill>
          </a:ln>
        </p:spPr>
        <p:txBody>
          <a:bodyPr wrap="square" rtlCol="0">
            <a:spAutoFit/>
          </a:bodyPr>
          <a:lstStyle/>
          <a:p>
            <a:pPr algn="ctr"/>
            <a:r>
              <a:rPr lang="en-US" sz="1000" b="1" dirty="0"/>
              <a:t>NF Sponsor</a:t>
            </a:r>
          </a:p>
          <a:p>
            <a:pPr algn="ctr"/>
            <a:r>
              <a:rPr lang="en-US" sz="1000" b="1" dirty="0"/>
              <a:t>Support?</a:t>
            </a:r>
            <a:endParaRPr lang="en-US" sz="1000" b="1" dirty="0">
              <a:solidFill>
                <a:srgbClr val="0070C0"/>
              </a:solidFill>
            </a:endParaRPr>
          </a:p>
        </p:txBody>
      </p:sp>
      <p:cxnSp>
        <p:nvCxnSpPr>
          <p:cNvPr id="54" name="Straight Arrow Connector 53" descr="" title="">
            <a:extLst>
              <a:ext uri="{FF2B5EF4-FFF2-40B4-BE49-F238E27FC236}">
                <a16:creationId xmlns:a16="http://schemas.microsoft.com/office/drawing/2014/main" id="{F37A3A42-797E-89CD-E404-84D9F9725423}"/>
              </a:ext>
            </a:extLst>
          </p:cNvPr>
          <p:cNvCxnSpPr>
            <a:cxnSpLocks/>
          </p:cNvCxnSpPr>
          <p:nvPr/>
        </p:nvCxnSpPr>
        <p:spPr>
          <a:xfrm flipV="1">
            <a:off x="7242771" y="4393127"/>
            <a:ext cx="0" cy="104551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55" name="TextBox 54" descr="" title="">
            <a:extLst>
              <a:ext uri="{FF2B5EF4-FFF2-40B4-BE49-F238E27FC236}">
                <a16:creationId xmlns:a16="http://schemas.microsoft.com/office/drawing/2014/main" id="{A7A8F7DD-A37E-EA6C-A2EA-C5BB42BE6A72}"/>
              </a:ext>
            </a:extLst>
          </p:cNvPr>
          <p:cNvSpPr txBox="1"/>
          <p:nvPr/>
        </p:nvSpPr>
        <p:spPr>
          <a:xfrm>
            <a:off x="6704634" y="5438645"/>
            <a:ext cx="1073258" cy="400110"/>
          </a:xfrm>
          <a:prstGeom prst="rect">
            <a:avLst/>
          </a:prstGeom>
          <a:solidFill>
            <a:schemeClr val="bg1"/>
          </a:solidFill>
          <a:ln>
            <a:solidFill>
              <a:schemeClr val="tx1"/>
            </a:solidFill>
          </a:ln>
        </p:spPr>
        <p:txBody>
          <a:bodyPr wrap="square" rtlCol="0">
            <a:spAutoFit/>
          </a:bodyPr>
          <a:lstStyle/>
          <a:p>
            <a:pPr algn="ctr"/>
            <a:r>
              <a:rPr lang="en-US" sz="1000" b="1" dirty="0"/>
              <a:t>NF Sponsor</a:t>
            </a:r>
          </a:p>
          <a:p>
            <a:pPr algn="ctr"/>
            <a:r>
              <a:rPr lang="en-US" sz="1000" b="1" dirty="0"/>
              <a:t>Support?</a:t>
            </a:r>
            <a:endParaRPr lang="en-US" sz="1000" b="1" dirty="0">
              <a:solidFill>
                <a:srgbClr val="0070C0"/>
              </a:solidFill>
            </a:endParaRPr>
          </a:p>
        </p:txBody>
      </p:sp>
      <p:cxnSp>
        <p:nvCxnSpPr>
          <p:cNvPr id="57" name="Straight Arrow Connector 56" descr="" title="">
            <a:extLst>
              <a:ext uri="{FF2B5EF4-FFF2-40B4-BE49-F238E27FC236}">
                <a16:creationId xmlns:a16="http://schemas.microsoft.com/office/drawing/2014/main" id="{0847C7A2-1AB8-5A16-9679-13642E8D52F7}"/>
              </a:ext>
            </a:extLst>
          </p:cNvPr>
          <p:cNvCxnSpPr>
            <a:stCxn id="52" idx="3"/>
            <a:endCxn id="53" idx="1"/>
          </p:cNvCxnSpPr>
          <p:nvPr/>
        </p:nvCxnSpPr>
        <p:spPr>
          <a:xfrm>
            <a:off x="3312531" y="5643462"/>
            <a:ext cx="1821326" cy="0"/>
          </a:xfrm>
          <a:prstGeom prst="straightConnector1">
            <a:avLst/>
          </a:prstGeom>
          <a:ln>
            <a:solidFill>
              <a:srgbClr val="FF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58" name="Straight Arrow Connector 57" descr="" title="">
            <a:extLst>
              <a:ext uri="{FF2B5EF4-FFF2-40B4-BE49-F238E27FC236}">
                <a16:creationId xmlns:a16="http://schemas.microsoft.com/office/drawing/2014/main" id="{D0110EAD-FADF-35F4-F6D0-5108E9DF47B5}"/>
              </a:ext>
            </a:extLst>
          </p:cNvPr>
          <p:cNvCxnSpPr>
            <a:cxnSpLocks/>
            <a:stCxn id="53" idx="3"/>
            <a:endCxn id="55" idx="1"/>
          </p:cNvCxnSpPr>
          <p:nvPr/>
        </p:nvCxnSpPr>
        <p:spPr>
          <a:xfrm flipV="1">
            <a:off x="6207115" y="5638700"/>
            <a:ext cx="497519" cy="4762"/>
          </a:xfrm>
          <a:prstGeom prst="straightConnector1">
            <a:avLst/>
          </a:prstGeom>
          <a:ln>
            <a:solidFill>
              <a:srgbClr val="FF0000"/>
            </a:solidFill>
            <a:headEnd type="triangle"/>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31411940"/>
      </p:ext>
    </p:extLst>
  </p:cSld>
  <p:clrMapOvr>
    <a:masterClrMapping/>
  </p:clrMapOvr>
</p:sld>
</file>

<file path=ppt/slides/slide3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8CC8CE16-8E52-CA3C-D72A-B93AB53EE0AD}"/>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586A5110-7BFF-61E8-87C5-F3CC998D02E7}"/>
              </a:ext>
            </a:extLst>
          </p:cNvPr>
          <p:cNvSpPr>
            <a:spLocks noGrp="1"/>
          </p:cNvSpPr>
          <p:nvPr>
            <p:ph type="title"/>
          </p:nvPr>
        </p:nvSpPr>
        <p:spPr>
          <a:xfrm>
            <a:off x="2335723" y="301752"/>
            <a:ext cx="7729728" cy="1188720"/>
          </a:xfrm>
        </p:spPr>
        <p:txBody>
          <a:bodyPr/>
          <a:lstStyle/>
          <a:p>
            <a:r>
              <a:rPr lang="en-US" dirty="0"/>
              <a:t>Progress &amp; next steps</a:t>
            </a:r>
          </a:p>
        </p:txBody>
      </p:sp>
      <p:sp>
        <p:nvSpPr>
          <p:cNvPr id="4" name="Date Placeholder 3" descr="" title="">
            <a:extLst>
              <a:ext uri="{FF2B5EF4-FFF2-40B4-BE49-F238E27FC236}">
                <a16:creationId xmlns:a16="http://schemas.microsoft.com/office/drawing/2014/main" id="{0DA98690-4DB6-C319-3C52-E4EDB29706AB}"/>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A30A37CE-29C5-B2E4-E6BC-947056D260D0}"/>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E820EA73-4CF8-5D2E-B0D5-154BF06E20F8}"/>
              </a:ext>
            </a:extLst>
          </p:cNvPr>
          <p:cNvSpPr>
            <a:spLocks noGrp="1"/>
          </p:cNvSpPr>
          <p:nvPr>
            <p:ph type="sldNum" sz="quarter" idx="12"/>
          </p:nvPr>
        </p:nvSpPr>
        <p:spPr/>
        <p:txBody>
          <a:bodyPr/>
          <a:lstStyle/>
          <a:p>
            <a:fld id="{DE532BB9-60DE-40EA-B351-EB23C447F6A7}" type="slidenum">
              <a:rPr lang="en-US" smtClean="0"/>
              <a:t>31</a:t>
            </a:fld>
            <a:endParaRPr lang="en-US"/>
          </a:p>
        </p:txBody>
      </p:sp>
      <p:sp>
        <p:nvSpPr>
          <p:cNvPr id="7" name="Content Placeholder 2" descr="" title="">
            <a:extLst>
              <a:ext uri="{FF2B5EF4-FFF2-40B4-BE49-F238E27FC236}">
                <a16:creationId xmlns:a16="http://schemas.microsoft.com/office/drawing/2014/main" id="{4BD5BA65-1ECA-BB11-0087-6915A89CD549}"/>
              </a:ext>
            </a:extLst>
          </p:cNvPr>
          <p:cNvSpPr>
            <a:spLocks noGrp="1"/>
          </p:cNvSpPr>
          <p:nvPr>
            <p:ph idx="1"/>
          </p:nvPr>
        </p:nvSpPr>
        <p:spPr>
          <a:xfrm>
            <a:off x="1282891" y="1706248"/>
            <a:ext cx="9841792" cy="4511672"/>
          </a:xfrm>
        </p:spPr>
        <p:txBody>
          <a:bodyPr>
            <a:normAutofit/>
          </a:bodyPr>
          <a:lstStyle/>
          <a:p>
            <a:r>
              <a:rPr lang="en-US" sz="1800" b="1" dirty="0">
                <a:effectLst/>
                <a:latin typeface="Times New Roman" panose="02020603050405020304" pitchFamily="18" charset="0"/>
                <a:ea typeface="Times New Roman" panose="02020603050405020304" pitchFamily="18" charset="0"/>
              </a:rPr>
              <a:t>Progress</a:t>
            </a:r>
            <a:r>
              <a:rPr lang="en-US" sz="1800" dirty="0">
                <a:effectLst/>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a:p>
            <a:pPr lvl="1"/>
            <a:r>
              <a:rPr lang="en-US" dirty="0">
                <a:effectLst/>
                <a:latin typeface="Times New Roman" panose="02020603050405020304" pitchFamily="18" charset="0"/>
                <a:ea typeface="Times New Roman" panose="02020603050405020304" pitchFamily="18" charset="0"/>
              </a:rPr>
              <a:t>Initial Federal funding received in FY 2024</a:t>
            </a:r>
          </a:p>
          <a:p>
            <a:pPr lvl="1"/>
            <a:r>
              <a:rPr lang="en-US" dirty="0">
                <a:effectLst/>
                <a:latin typeface="Times New Roman" panose="02020603050405020304" pitchFamily="18" charset="0"/>
                <a:ea typeface="Times New Roman" panose="02020603050405020304" pitchFamily="18" charset="0"/>
              </a:rPr>
              <a:t>Lytton Rancheria agreed to serve as joint non-Federal sponsor in February 2025</a:t>
            </a:r>
          </a:p>
          <a:p>
            <a:pPr lvl="1"/>
            <a:r>
              <a:rPr lang="en-US" dirty="0">
                <a:effectLst/>
                <a:latin typeface="Times New Roman" panose="02020603050405020304" pitchFamily="18" charset="0"/>
                <a:ea typeface="Times New Roman" panose="02020603050405020304" pitchFamily="18" charset="0"/>
              </a:rPr>
              <a:t>Local Agreement executed w/ Lytton Rancheria in March 2025</a:t>
            </a:r>
          </a:p>
          <a:p>
            <a:pPr lvl="1"/>
            <a:r>
              <a:rPr lang="en-US" dirty="0">
                <a:effectLst/>
                <a:latin typeface="Times New Roman" panose="02020603050405020304" pitchFamily="18" charset="0"/>
                <a:ea typeface="Times New Roman" panose="02020603050405020304" pitchFamily="18" charset="0"/>
              </a:rPr>
              <a:t>Feasibility Cost-Sharing Agreement (FCSA) executed in March 2025</a:t>
            </a:r>
          </a:p>
          <a:p>
            <a:r>
              <a:rPr lang="en-US" sz="1800" b="1" dirty="0">
                <a:effectLst/>
                <a:latin typeface="Times New Roman" panose="02020603050405020304" pitchFamily="18" charset="0"/>
                <a:ea typeface="Times New Roman" panose="02020603050405020304" pitchFamily="18" charset="0"/>
              </a:rPr>
              <a:t>Next Steps</a:t>
            </a:r>
            <a:r>
              <a:rPr lang="en-US" sz="1800" dirty="0">
                <a:effectLst/>
                <a:latin typeface="Times New Roman" panose="02020603050405020304" pitchFamily="18" charset="0"/>
                <a:ea typeface="Times New Roman" panose="02020603050405020304" pitchFamily="18" charset="0"/>
              </a:rPr>
              <a:t>:</a:t>
            </a:r>
          </a:p>
          <a:p>
            <a:pPr lvl="1"/>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Schedule Planning Charrette w/ USACE for June / July 2025</a:t>
            </a:r>
          </a:p>
          <a:p>
            <a:pPr lvl="1"/>
            <a:r>
              <a:rPr lang="en-US" dirty="0">
                <a:latin typeface="Times New Roman" panose="02020603050405020304" pitchFamily="18" charset="0"/>
                <a:cs typeface="Times New Roman" panose="02020603050405020304" pitchFamily="18" charset="0"/>
              </a:rPr>
              <a:t>Advance scoping w/ USACE</a:t>
            </a:r>
          </a:p>
          <a:p>
            <a:pPr lvl="2"/>
            <a:r>
              <a:rPr lang="en-US" dirty="0">
                <a:latin typeface="Times New Roman" panose="02020603050405020304" pitchFamily="18" charset="0"/>
                <a:cs typeface="Times New Roman" panose="02020603050405020304" pitchFamily="18" charset="0"/>
              </a:rPr>
              <a:t>Strong orientation toward new water storage including (and beyond) Coyote Valley Dam</a:t>
            </a:r>
          </a:p>
          <a:p>
            <a:pPr lvl="2"/>
            <a:r>
              <a:rPr lang="en-US" dirty="0">
                <a:latin typeface="Times New Roman" panose="02020603050405020304" pitchFamily="18" charset="0"/>
                <a:cs typeface="Times New Roman" panose="02020603050405020304" pitchFamily="18" charset="0"/>
              </a:rPr>
              <a:t>Independent validation / expansion of technical work commissioned by IWPC</a:t>
            </a:r>
          </a:p>
          <a:p>
            <a:pPr lvl="2"/>
            <a:r>
              <a:rPr lang="en-US" dirty="0">
                <a:latin typeface="Times New Roman" panose="02020603050405020304" pitchFamily="18" charset="0"/>
                <a:cs typeface="Times New Roman" panose="02020603050405020304" pitchFamily="18" charset="0"/>
              </a:rPr>
              <a:t>Define initial work product non-Federal sponsors can use to determine continued participation </a:t>
            </a:r>
          </a:p>
          <a:p>
            <a:pPr lvl="1"/>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03237530"/>
      </p:ext>
    </p:extLst>
  </p:cSld>
  <p:clrMapOvr>
    <a:masterClrMapping/>
  </p:clrMapOvr>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94A19DD8-2AB8-069E-4961-B451D7FD4200}"/>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821A3836-15C5-58C3-AFF2-BB3999D3705D}"/>
              </a:ext>
            </a:extLst>
          </p:cNvPr>
          <p:cNvSpPr>
            <a:spLocks noGrp="1"/>
          </p:cNvSpPr>
          <p:nvPr>
            <p:ph type="title"/>
          </p:nvPr>
        </p:nvSpPr>
        <p:spPr>
          <a:xfrm>
            <a:off x="2231136" y="2834640"/>
            <a:ext cx="7729728" cy="1188720"/>
          </a:xfrm>
        </p:spPr>
        <p:txBody>
          <a:bodyPr>
            <a:normAutofit/>
          </a:bodyPr>
          <a:lstStyle/>
          <a:p>
            <a:r>
              <a:rPr lang="en-US" dirty="0"/>
              <a:t>e.  Next steps:  likely costs, needed actions, and timing</a:t>
            </a:r>
          </a:p>
        </p:txBody>
      </p:sp>
      <p:sp>
        <p:nvSpPr>
          <p:cNvPr id="4" name="Date Placeholder 3" descr="" title="">
            <a:extLst>
              <a:ext uri="{FF2B5EF4-FFF2-40B4-BE49-F238E27FC236}">
                <a16:creationId xmlns:a16="http://schemas.microsoft.com/office/drawing/2014/main" id="{538BB7EA-5F2D-7485-2D47-8D1E21D4DBED}"/>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1C036D35-8EDE-0643-E3DD-5D995C8ADE48}"/>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824E0730-B8D9-62BF-77AF-B8C78BD8AB4D}"/>
              </a:ext>
            </a:extLst>
          </p:cNvPr>
          <p:cNvSpPr>
            <a:spLocks noGrp="1"/>
          </p:cNvSpPr>
          <p:nvPr>
            <p:ph type="sldNum" sz="quarter" idx="12"/>
          </p:nvPr>
        </p:nvSpPr>
        <p:spPr/>
        <p:txBody>
          <a:bodyPr/>
          <a:lstStyle/>
          <a:p>
            <a:fld id="{DE532BB9-60DE-40EA-B351-EB23C447F6A7}" type="slidenum">
              <a:rPr lang="en-US" smtClean="0"/>
              <a:t>32</a:t>
            </a:fld>
            <a:endParaRPr lang="en-US"/>
          </a:p>
        </p:txBody>
      </p:sp>
    </p:spTree>
    <p:extLst>
      <p:ext uri="{BB962C8B-B14F-4D97-AF65-F5344CB8AC3E}">
        <p14:creationId xmlns:p14="http://schemas.microsoft.com/office/powerpoint/2010/main" val="811547832"/>
      </p:ext>
    </p:extLst>
  </p:cSld>
  <p:clrMapOvr>
    <a:masterClrMapping/>
  </p:clrMapOvr>
</p:sld>
</file>

<file path=ppt/slides/slide3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Content Placeholder 2" descr="" title="">
            <a:extLst>
              <a:ext uri="{FF2B5EF4-FFF2-40B4-BE49-F238E27FC236}">
                <a16:creationId xmlns:a16="http://schemas.microsoft.com/office/drawing/2014/main" id="{CDBA5352-A027-4C87-874C-89AB801E6A72}"/>
              </a:ext>
            </a:extLst>
          </p:cNvPr>
          <p:cNvSpPr>
            <a:spLocks noGrp="1"/>
          </p:cNvSpPr>
          <p:nvPr>
            <p:ph idx="1"/>
          </p:nvPr>
        </p:nvSpPr>
        <p:spPr>
          <a:xfrm>
            <a:off x="729343" y="1379151"/>
            <a:ext cx="10515600" cy="5244352"/>
          </a:xfrm>
        </p:spPr>
        <p:txBody>
          <a:bodyPr>
            <a:noAutofit/>
          </a:bodyPr>
          <a:lstStyle/>
          <a:p>
            <a:pPr>
              <a:buFont typeface="Wingdings" panose="05000000000000000000" pitchFamily="2" charset="2"/>
              <a:buChar char="ü"/>
            </a:pPr>
            <a:r>
              <a:rPr lang="en-US" sz="2400" dirty="0"/>
              <a:t>Built a coalition to support continued diversion</a:t>
            </a:r>
          </a:p>
          <a:p>
            <a:pPr>
              <a:buFont typeface="Wingdings" panose="05000000000000000000" pitchFamily="2" charset="2"/>
              <a:buChar char="ü"/>
            </a:pPr>
            <a:r>
              <a:rPr lang="en-US" sz="2400" dirty="0"/>
              <a:t>Convinced PG&amp;E to support the coalition’s proposal</a:t>
            </a:r>
          </a:p>
          <a:p>
            <a:pPr>
              <a:buFont typeface="Wingdings" panose="05000000000000000000" pitchFamily="2" charset="2"/>
              <a:buChar char="ü"/>
            </a:pPr>
            <a:r>
              <a:rPr lang="en-US" sz="2400" dirty="0"/>
              <a:t>Obtained grants to plan and design a new diversion structure</a:t>
            </a:r>
          </a:p>
          <a:p>
            <a:pPr>
              <a:buFont typeface="Wingdings" panose="05000000000000000000" pitchFamily="2" charset="2"/>
              <a:buChar char="ü"/>
            </a:pPr>
            <a:r>
              <a:rPr lang="en-US" sz="2400" dirty="0"/>
              <a:t>Got DWR grant to study groundwater in Potter Valley</a:t>
            </a:r>
          </a:p>
          <a:p>
            <a:pPr>
              <a:buFont typeface="Wingdings" panose="05000000000000000000" pitchFamily="2" charset="2"/>
              <a:buChar char="ü"/>
            </a:pPr>
            <a:r>
              <a:rPr lang="en-US" sz="2400" dirty="0"/>
              <a:t>Negotiating a Water Diversion Agreement to confirm diversion plan</a:t>
            </a:r>
          </a:p>
          <a:p>
            <a:pPr>
              <a:buFont typeface="Wingdings" panose="05000000000000000000" pitchFamily="2" charset="2"/>
              <a:buChar char="ü"/>
            </a:pPr>
            <a:r>
              <a:rPr lang="en-US" sz="2400" dirty="0"/>
              <a:t>Starting a Federal study for Lake Mendocino raise and other storage</a:t>
            </a:r>
          </a:p>
          <a:p>
            <a:pPr>
              <a:buFont typeface="Wingdings" panose="05000000000000000000" pitchFamily="2" charset="2"/>
              <a:buChar char="q"/>
            </a:pPr>
            <a:r>
              <a:rPr lang="en-US" sz="2400" dirty="0"/>
              <a:t>Prepare a CEQA document to support construction</a:t>
            </a:r>
          </a:p>
          <a:p>
            <a:pPr>
              <a:buFont typeface="Wingdings" panose="05000000000000000000" pitchFamily="2" charset="2"/>
              <a:buChar char="q"/>
            </a:pPr>
            <a:r>
              <a:rPr lang="en-US" sz="2400" dirty="0"/>
              <a:t>Work on Lake Mendocino study</a:t>
            </a:r>
          </a:p>
          <a:p>
            <a:pPr>
              <a:buFont typeface="Wingdings" panose="05000000000000000000" pitchFamily="2" charset="2"/>
              <a:buChar char="q"/>
            </a:pPr>
            <a:r>
              <a:rPr lang="en-US" sz="2400" dirty="0"/>
              <a:t>Explore other storage opportunities</a:t>
            </a:r>
          </a:p>
          <a:p>
            <a:pPr>
              <a:buFont typeface="Wingdings" panose="05000000000000000000" pitchFamily="2" charset="2"/>
              <a:buChar char="q"/>
            </a:pPr>
            <a:r>
              <a:rPr lang="en-US" sz="2400" dirty="0"/>
              <a:t>Participate in FERC proceeding</a:t>
            </a:r>
          </a:p>
          <a:p>
            <a:pPr>
              <a:buFont typeface="Wingdings" panose="05000000000000000000" pitchFamily="2" charset="2"/>
              <a:buChar char="q"/>
            </a:pPr>
            <a:r>
              <a:rPr lang="en-US" sz="2400" dirty="0"/>
              <a:t>Raise funds to ramp up activity</a:t>
            </a:r>
          </a:p>
        </p:txBody>
      </p:sp>
      <p:sp>
        <p:nvSpPr>
          <p:cNvPr id="6" name="Slide Number Placeholder 5" descr="" title="">
            <a:extLst>
              <a:ext uri="{FF2B5EF4-FFF2-40B4-BE49-F238E27FC236}">
                <a16:creationId xmlns:a16="http://schemas.microsoft.com/office/drawing/2014/main" id="{29708524-F5F2-44C6-ABA2-CD889BDD6F10}"/>
              </a:ext>
            </a:extLst>
          </p:cNvPr>
          <p:cNvSpPr>
            <a:spLocks noGrp="1"/>
          </p:cNvSpPr>
          <p:nvPr>
            <p:ph type="sldNum" sz="quarter" idx="12"/>
          </p:nvPr>
        </p:nvSpPr>
        <p:spPr/>
        <p:txBody>
          <a:bodyPr/>
          <a:lstStyle/>
          <a:p>
            <a:fld id="{D24AC2AA-DCF5-46C9-A7DF-7D470208BDDD}" type="slidenum">
              <a:rPr lang="en-US" smtClean="0"/>
              <a:t>33</a:t>
            </a:fld>
            <a:endParaRPr lang="en-US"/>
          </a:p>
        </p:txBody>
      </p:sp>
      <p:sp>
        <p:nvSpPr>
          <p:cNvPr id="7" name="Title 1" descr="" title="">
            <a:extLst>
              <a:ext uri="{FF2B5EF4-FFF2-40B4-BE49-F238E27FC236}">
                <a16:creationId xmlns:a16="http://schemas.microsoft.com/office/drawing/2014/main" id="{41358A4F-BD1D-46A8-9A3C-D4718964C098}"/>
              </a:ext>
            </a:extLst>
          </p:cNvPr>
          <p:cNvSpPr>
            <a:spLocks noGrp="1"/>
          </p:cNvSpPr>
          <p:nvPr>
            <p:ph type="title"/>
          </p:nvPr>
        </p:nvSpPr>
        <p:spPr>
          <a:xfrm>
            <a:off x="729343" y="234497"/>
            <a:ext cx="9416144" cy="974203"/>
          </a:xfrm>
        </p:spPr>
        <p:txBody>
          <a:bodyPr/>
          <a:lstStyle/>
          <a:p>
            <a:r>
              <a:rPr lang="en-US" dirty="0"/>
              <a:t>We are traveling along a path</a:t>
            </a:r>
          </a:p>
        </p:txBody>
      </p:sp>
    </p:spTree>
    <p:extLst>
      <p:ext uri="{BB962C8B-B14F-4D97-AF65-F5344CB8AC3E}">
        <p14:creationId xmlns:p14="http://schemas.microsoft.com/office/powerpoint/2010/main" val="2289886377"/>
      </p:ext>
    </p:extLst>
  </p:cSld>
  <p:clrMapOvr>
    <a:masterClrMapping/>
  </p:clrMapOvr>
</p:sld>
</file>

<file path=ppt/slides/slide3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Content Placeholder 2" descr="" title="">
            <a:extLst>
              <a:ext uri="{FF2B5EF4-FFF2-40B4-BE49-F238E27FC236}">
                <a16:creationId xmlns:a16="http://schemas.microsoft.com/office/drawing/2014/main" id="{CDBA5352-A027-4C87-874C-89AB801E6A72}"/>
              </a:ext>
            </a:extLst>
          </p:cNvPr>
          <p:cNvSpPr>
            <a:spLocks noGrp="1"/>
          </p:cNvSpPr>
          <p:nvPr>
            <p:ph idx="1"/>
          </p:nvPr>
        </p:nvSpPr>
        <p:spPr>
          <a:xfrm>
            <a:off x="838200" y="1613648"/>
            <a:ext cx="9514114" cy="5244352"/>
          </a:xfrm>
        </p:spPr>
        <p:txBody>
          <a:bodyPr>
            <a:noAutofit/>
          </a:bodyPr>
          <a:lstStyle/>
          <a:p>
            <a:r>
              <a:rPr lang="en-US" sz="2400" dirty="0"/>
              <a:t>IWPC/ERPA overhead costs</a:t>
            </a:r>
          </a:p>
          <a:p>
            <a:r>
              <a:rPr lang="en-US" sz="2400" dirty="0"/>
              <a:t>Coyote Valley Dam Feasibility Study cost share</a:t>
            </a:r>
          </a:p>
          <a:p>
            <a:r>
              <a:rPr lang="en-US" sz="2400" dirty="0"/>
              <a:t>Coyote Valley Dam Feasibility Study consultant costs</a:t>
            </a:r>
          </a:p>
          <a:p>
            <a:r>
              <a:rPr lang="en-US" sz="2400" dirty="0"/>
              <a:t>Financing costs (consultant to pass an election; bonding costs)</a:t>
            </a:r>
          </a:p>
          <a:p>
            <a:r>
              <a:rPr lang="en-US" sz="2400" dirty="0"/>
              <a:t>Support for existing grant from USBR</a:t>
            </a:r>
          </a:p>
          <a:p>
            <a:r>
              <a:rPr lang="en-US" sz="2400" dirty="0"/>
              <a:t>Potter Valley groundwater assessment (capital, O&amp;M, grant admin, consultant costs)</a:t>
            </a:r>
          </a:p>
          <a:p>
            <a:r>
              <a:rPr lang="en-US" sz="2400" dirty="0"/>
              <a:t>Potter Valley Project transaction with PG&amp;E</a:t>
            </a:r>
          </a:p>
          <a:p>
            <a:r>
              <a:rPr lang="en-US" sz="2400" dirty="0"/>
              <a:t>Permitting and data collection</a:t>
            </a:r>
          </a:p>
          <a:p>
            <a:r>
              <a:rPr lang="en-US" sz="2400" dirty="0"/>
              <a:t>Water Diversion Agreement process</a:t>
            </a:r>
          </a:p>
        </p:txBody>
      </p:sp>
      <p:sp>
        <p:nvSpPr>
          <p:cNvPr id="6" name="Slide Number Placeholder 5" descr="" title="">
            <a:extLst>
              <a:ext uri="{FF2B5EF4-FFF2-40B4-BE49-F238E27FC236}">
                <a16:creationId xmlns:a16="http://schemas.microsoft.com/office/drawing/2014/main" id="{29708524-F5F2-44C6-ABA2-CD889BDD6F10}"/>
              </a:ext>
            </a:extLst>
          </p:cNvPr>
          <p:cNvSpPr>
            <a:spLocks noGrp="1"/>
          </p:cNvSpPr>
          <p:nvPr>
            <p:ph type="sldNum" sz="quarter" idx="12"/>
          </p:nvPr>
        </p:nvSpPr>
        <p:spPr/>
        <p:txBody>
          <a:bodyPr/>
          <a:lstStyle/>
          <a:p>
            <a:fld id="{D24AC2AA-DCF5-46C9-A7DF-7D470208BDDD}" type="slidenum">
              <a:rPr lang="en-US" smtClean="0"/>
              <a:t>34</a:t>
            </a:fld>
            <a:endParaRPr lang="en-US"/>
          </a:p>
        </p:txBody>
      </p:sp>
      <p:sp>
        <p:nvSpPr>
          <p:cNvPr id="5" name="Title 1" descr="" title="">
            <a:extLst>
              <a:ext uri="{FF2B5EF4-FFF2-40B4-BE49-F238E27FC236}">
                <a16:creationId xmlns:a16="http://schemas.microsoft.com/office/drawing/2014/main" id="{D31A38FB-A1C3-49D7-8411-E4A615150B5B}"/>
              </a:ext>
            </a:extLst>
          </p:cNvPr>
          <p:cNvSpPr txBox="1">
            <a:spLocks/>
          </p:cNvSpPr>
          <p:nvPr/>
        </p:nvSpPr>
        <p:spPr>
          <a:xfrm>
            <a:off x="1279071" y="310697"/>
            <a:ext cx="9416144" cy="974203"/>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r>
              <a:rPr lang="en-US" dirty="0"/>
              <a:t>Categories of interim Costs for IWPC</a:t>
            </a:r>
          </a:p>
        </p:txBody>
      </p:sp>
    </p:spTree>
    <p:extLst>
      <p:ext uri="{BB962C8B-B14F-4D97-AF65-F5344CB8AC3E}">
        <p14:creationId xmlns:p14="http://schemas.microsoft.com/office/powerpoint/2010/main" val="876756488"/>
      </p:ext>
    </p:extLst>
  </p:cSld>
  <p:clrMapOvr>
    <a:masterClrMapping/>
  </p:clrMapOvr>
</p:sld>
</file>

<file path=ppt/slides/slide3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6" name="Slide Number Placeholder 5" descr="" title="">
            <a:extLst>
              <a:ext uri="{FF2B5EF4-FFF2-40B4-BE49-F238E27FC236}">
                <a16:creationId xmlns:a16="http://schemas.microsoft.com/office/drawing/2014/main" id="{29708524-F5F2-44C6-ABA2-CD889BDD6F10}"/>
              </a:ext>
            </a:extLst>
          </p:cNvPr>
          <p:cNvSpPr>
            <a:spLocks noGrp="1"/>
          </p:cNvSpPr>
          <p:nvPr>
            <p:ph type="sldNum" sz="quarter" idx="12"/>
          </p:nvPr>
        </p:nvSpPr>
        <p:spPr/>
        <p:txBody>
          <a:bodyPr/>
          <a:lstStyle/>
          <a:p>
            <a:fld id="{D24AC2AA-DCF5-46C9-A7DF-7D470208BDDD}" type="slidenum">
              <a:rPr lang="en-US" smtClean="0"/>
              <a:t>35</a:t>
            </a:fld>
            <a:endParaRPr lang="en-US"/>
          </a:p>
        </p:txBody>
      </p:sp>
      <p:pic>
        <p:nvPicPr>
          <p:cNvPr id="8" name="Picture 7" descr="" title="">
            <a:extLst>
              <a:ext uri="{FF2B5EF4-FFF2-40B4-BE49-F238E27FC236}">
                <a16:creationId xmlns:a16="http://schemas.microsoft.com/office/drawing/2014/main" id="{55796E20-2F12-4EE7-91CD-277EBAF3E92F}"/>
              </a:ext>
            </a:extLst>
          </p:cNvPr>
          <p:cNvPicPr>
            <a:picLocks noChangeAspect="1"/>
          </p:cNvPicPr>
          <p:nvPr/>
        </p:nvPicPr>
        <p:blipFill>
          <a:blip r:embed="rId2"/>
          <a:stretch>
            <a:fillRect/>
          </a:stretch>
        </p:blipFill>
        <p:spPr>
          <a:xfrm>
            <a:off x="2928937" y="176212"/>
            <a:ext cx="6334125" cy="6505575"/>
          </a:xfrm>
          <a:prstGeom prst="rect">
            <a:avLst/>
          </a:prstGeom>
        </p:spPr>
      </p:pic>
      <p:pic>
        <p:nvPicPr>
          <p:cNvPr id="10" name="Picture 9" descr="" title="">
            <a:extLst>
              <a:ext uri="{FF2B5EF4-FFF2-40B4-BE49-F238E27FC236}">
                <a16:creationId xmlns:a16="http://schemas.microsoft.com/office/drawing/2014/main" id="{403F016F-AC5B-4AFF-98F0-98A3BE7EFFF2}"/>
              </a:ext>
            </a:extLst>
          </p:cNvPr>
          <p:cNvPicPr>
            <a:picLocks noChangeAspect="1"/>
          </p:cNvPicPr>
          <p:nvPr/>
        </p:nvPicPr>
        <p:blipFill>
          <a:blip r:embed="rId3"/>
          <a:stretch>
            <a:fillRect/>
          </a:stretch>
        </p:blipFill>
        <p:spPr>
          <a:xfrm>
            <a:off x="1161826" y="2009805"/>
            <a:ext cx="10329354" cy="2970985"/>
          </a:xfrm>
          <a:prstGeom prst="rect">
            <a:avLst/>
          </a:prstGeom>
        </p:spPr>
      </p:pic>
      <p:sp>
        <p:nvSpPr>
          <p:cNvPr id="11" name="Arrow: Striped Right 10" descr="" title="">
            <a:extLst>
              <a:ext uri="{FF2B5EF4-FFF2-40B4-BE49-F238E27FC236}">
                <a16:creationId xmlns:a16="http://schemas.microsoft.com/office/drawing/2014/main" id="{DBA6F08E-7B9C-4E06-A574-F0B687F474E3}"/>
              </a:ext>
            </a:extLst>
          </p:cNvPr>
          <p:cNvSpPr/>
          <p:nvPr/>
        </p:nvSpPr>
        <p:spPr>
          <a:xfrm>
            <a:off x="364862" y="3394037"/>
            <a:ext cx="2090738" cy="10870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1508713"/>
      </p:ext>
    </p:extLst>
  </p:cSld>
  <p:clrMapOvr>
    <a:masterClrMapping/>
  </p:clrMapOvr>
</p:sld>
</file>

<file path=ppt/slides/slide3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Content Placeholder 2" descr="" title="">
            <a:extLst>
              <a:ext uri="{FF2B5EF4-FFF2-40B4-BE49-F238E27FC236}">
                <a16:creationId xmlns:a16="http://schemas.microsoft.com/office/drawing/2014/main" id="{CDBA5352-A027-4C87-874C-89AB801E6A72}"/>
              </a:ext>
            </a:extLst>
          </p:cNvPr>
          <p:cNvSpPr>
            <a:spLocks noGrp="1"/>
          </p:cNvSpPr>
          <p:nvPr>
            <p:ph idx="1"/>
          </p:nvPr>
        </p:nvSpPr>
        <p:spPr>
          <a:xfrm>
            <a:off x="729343" y="1379151"/>
            <a:ext cx="9416144" cy="5244352"/>
          </a:xfrm>
        </p:spPr>
        <p:txBody>
          <a:bodyPr>
            <a:noAutofit/>
          </a:bodyPr>
          <a:lstStyle/>
          <a:p>
            <a:r>
              <a:rPr lang="en-US" sz="2400" dirty="0"/>
              <a:t>IWPC needs to finish negotiations on the WDA</a:t>
            </a:r>
          </a:p>
          <a:p>
            <a:r>
              <a:rPr lang="en-US" sz="2400" dirty="0"/>
              <a:t>IWPC and SWA need to negotiate water allocation and financial responsibility</a:t>
            </a:r>
          </a:p>
          <a:p>
            <a:r>
              <a:rPr lang="en-US" sz="2400" dirty="0"/>
              <a:t>IWPC needs to engage with Lytton and USACE on Lake Mendocino Study</a:t>
            </a:r>
          </a:p>
          <a:p>
            <a:r>
              <a:rPr lang="en-US" sz="2400" dirty="0"/>
              <a:t>IWPC member agencies need to review IWPC structure and ensure it is adequate for future needs</a:t>
            </a:r>
          </a:p>
          <a:p>
            <a:r>
              <a:rPr lang="en-US" sz="2400" dirty="0"/>
              <a:t>ERPA needs to develop a staffing and funding model</a:t>
            </a:r>
          </a:p>
          <a:p>
            <a:r>
              <a:rPr lang="en-US" sz="2400" dirty="0"/>
              <a:t>IWPC needs to develop a funding model</a:t>
            </a:r>
          </a:p>
          <a:p>
            <a:r>
              <a:rPr lang="en-US" sz="2400" dirty="0"/>
              <a:t>We all need to be ambassadors to advance this effort and secure water for the region’s future. </a:t>
            </a:r>
          </a:p>
          <a:p>
            <a:pPr>
              <a:buFont typeface="Wingdings" panose="05000000000000000000" pitchFamily="2" charset="2"/>
              <a:buChar char="ü"/>
            </a:pPr>
            <a:endParaRPr lang="en-US" sz="2400" dirty="0"/>
          </a:p>
          <a:p>
            <a:pPr>
              <a:buFont typeface="Wingdings" panose="05000000000000000000" pitchFamily="2" charset="2"/>
              <a:buChar char="ü"/>
            </a:pPr>
            <a:endParaRPr lang="en-US" sz="2400" dirty="0"/>
          </a:p>
        </p:txBody>
      </p:sp>
      <p:sp>
        <p:nvSpPr>
          <p:cNvPr id="6" name="Slide Number Placeholder 5" descr="" title="">
            <a:extLst>
              <a:ext uri="{FF2B5EF4-FFF2-40B4-BE49-F238E27FC236}">
                <a16:creationId xmlns:a16="http://schemas.microsoft.com/office/drawing/2014/main" id="{29708524-F5F2-44C6-ABA2-CD889BDD6F10}"/>
              </a:ext>
            </a:extLst>
          </p:cNvPr>
          <p:cNvSpPr>
            <a:spLocks noGrp="1"/>
          </p:cNvSpPr>
          <p:nvPr>
            <p:ph type="sldNum" sz="quarter" idx="12"/>
          </p:nvPr>
        </p:nvSpPr>
        <p:spPr/>
        <p:txBody>
          <a:bodyPr/>
          <a:lstStyle/>
          <a:p>
            <a:fld id="{D24AC2AA-DCF5-46C9-A7DF-7D470208BDDD}" type="slidenum">
              <a:rPr lang="en-US" smtClean="0"/>
              <a:t>36</a:t>
            </a:fld>
            <a:endParaRPr lang="en-US"/>
          </a:p>
        </p:txBody>
      </p:sp>
      <p:sp>
        <p:nvSpPr>
          <p:cNvPr id="7" name="Title 1" descr="" title="">
            <a:extLst>
              <a:ext uri="{FF2B5EF4-FFF2-40B4-BE49-F238E27FC236}">
                <a16:creationId xmlns:a16="http://schemas.microsoft.com/office/drawing/2014/main" id="{41358A4F-BD1D-46A8-9A3C-D4718964C098}"/>
              </a:ext>
            </a:extLst>
          </p:cNvPr>
          <p:cNvSpPr>
            <a:spLocks noGrp="1"/>
          </p:cNvSpPr>
          <p:nvPr>
            <p:ph type="title"/>
          </p:nvPr>
        </p:nvSpPr>
        <p:spPr>
          <a:xfrm>
            <a:off x="729343" y="234497"/>
            <a:ext cx="9416144" cy="974203"/>
          </a:xfrm>
        </p:spPr>
        <p:txBody>
          <a:bodyPr/>
          <a:lstStyle/>
          <a:p>
            <a:r>
              <a:rPr lang="en-US" dirty="0"/>
              <a:t>Next few steps</a:t>
            </a:r>
          </a:p>
        </p:txBody>
      </p:sp>
    </p:spTree>
    <p:extLst>
      <p:ext uri="{BB962C8B-B14F-4D97-AF65-F5344CB8AC3E}">
        <p14:creationId xmlns:p14="http://schemas.microsoft.com/office/powerpoint/2010/main" val="1372046081"/>
      </p:ext>
    </p:extLst>
  </p:cSld>
  <p:clrMapOvr>
    <a:masterClrMapping/>
  </p:clrMapOvr>
</p:sld>
</file>

<file path=ppt/slides/slide3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94A19DD8-2AB8-069E-4961-B451D7FD4200}"/>
            </a:ext>
          </a:extLst>
        </p:cNvPr>
        <p:cNvGrpSpPr/>
        <p:nvPr/>
      </p:nvGrpSpPr>
      <p:grpSpPr>
        <a:xfrm>
          <a:off x="0" y="0"/>
          <a:ext cx="0" cy="0"/>
          <a:chOff x="0" y="0"/>
          <a:chExt cx="0" cy="0"/>
        </a:xfrm>
      </p:grpSpPr>
      <p:sp>
        <p:nvSpPr>
          <p:cNvPr id="2" name="Title 1" descr="" title="">
            <a:extLst>
              <a:ext uri="{FF2B5EF4-FFF2-40B4-BE49-F238E27FC236}">
                <a16:creationId xmlns:a16="http://schemas.microsoft.com/office/drawing/2014/main" id="{821A3836-15C5-58C3-AFF2-BB3999D3705D}"/>
              </a:ext>
            </a:extLst>
          </p:cNvPr>
          <p:cNvSpPr>
            <a:spLocks noGrp="1"/>
          </p:cNvSpPr>
          <p:nvPr>
            <p:ph type="title"/>
          </p:nvPr>
        </p:nvSpPr>
        <p:spPr>
          <a:xfrm>
            <a:off x="2231136" y="2834640"/>
            <a:ext cx="7729728" cy="1188720"/>
          </a:xfrm>
        </p:spPr>
        <p:txBody>
          <a:bodyPr>
            <a:normAutofit/>
          </a:bodyPr>
          <a:lstStyle/>
          <a:p>
            <a:r>
              <a:rPr lang="en-US" sz="6000" dirty="0"/>
              <a:t>Closed session</a:t>
            </a:r>
          </a:p>
        </p:txBody>
      </p:sp>
      <p:sp>
        <p:nvSpPr>
          <p:cNvPr id="4" name="Date Placeholder 3" descr="" title="">
            <a:extLst>
              <a:ext uri="{FF2B5EF4-FFF2-40B4-BE49-F238E27FC236}">
                <a16:creationId xmlns:a16="http://schemas.microsoft.com/office/drawing/2014/main" id="{538BB7EA-5F2D-7485-2D47-8D1E21D4DBED}"/>
              </a:ext>
            </a:extLst>
          </p:cNvPr>
          <p:cNvSpPr>
            <a:spLocks noGrp="1"/>
          </p:cNvSpPr>
          <p:nvPr>
            <p:ph type="dt" sz="half" idx="10"/>
          </p:nvPr>
        </p:nvSpPr>
        <p:spPr/>
        <p:txBody>
          <a:bodyPr/>
          <a:lstStyle/>
          <a:p>
            <a:r>
              <a:rPr lang="en-US" dirty="0"/>
              <a:t>May 29, 2025</a:t>
            </a:r>
          </a:p>
        </p:txBody>
      </p:sp>
      <p:sp>
        <p:nvSpPr>
          <p:cNvPr id="5" name="Footer Placeholder 4" descr="" title="">
            <a:extLst>
              <a:ext uri="{FF2B5EF4-FFF2-40B4-BE49-F238E27FC236}">
                <a16:creationId xmlns:a16="http://schemas.microsoft.com/office/drawing/2014/main" id="{1C036D35-8EDE-0643-E3DD-5D995C8ADE48}"/>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824E0730-B8D9-62BF-77AF-B8C78BD8AB4D}"/>
              </a:ext>
            </a:extLst>
          </p:cNvPr>
          <p:cNvSpPr>
            <a:spLocks noGrp="1"/>
          </p:cNvSpPr>
          <p:nvPr>
            <p:ph type="sldNum" sz="quarter" idx="12"/>
          </p:nvPr>
        </p:nvSpPr>
        <p:spPr/>
        <p:txBody>
          <a:bodyPr/>
          <a:lstStyle/>
          <a:p>
            <a:fld id="{DE532BB9-60DE-40EA-B351-EB23C447F6A7}" type="slidenum">
              <a:rPr lang="en-US" smtClean="0"/>
              <a:t>37</a:t>
            </a:fld>
            <a:endParaRPr lang="en-US"/>
          </a:p>
        </p:txBody>
      </p:sp>
    </p:spTree>
    <p:extLst>
      <p:ext uri="{BB962C8B-B14F-4D97-AF65-F5344CB8AC3E}">
        <p14:creationId xmlns:p14="http://schemas.microsoft.com/office/powerpoint/2010/main" val="1067065081"/>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3329549F-DA77-8669-33C4-6C35AA7F04D3}"/>
              </a:ext>
            </a:extLst>
          </p:cNvPr>
          <p:cNvSpPr>
            <a:spLocks noGrp="1"/>
          </p:cNvSpPr>
          <p:nvPr>
            <p:ph type="title"/>
          </p:nvPr>
        </p:nvSpPr>
        <p:spPr>
          <a:xfrm>
            <a:off x="2231136" y="2597549"/>
            <a:ext cx="7729728" cy="1188720"/>
          </a:xfrm>
        </p:spPr>
        <p:txBody>
          <a:bodyPr>
            <a:normAutofit fontScale="90000"/>
          </a:bodyPr>
          <a:lstStyle/>
          <a:p>
            <a:r>
              <a:rPr lang="en-US" dirty="0"/>
              <a:t>B.  Proposal for a New Diversion Structure: THE New Eel Russian Facility (NERF)</a:t>
            </a:r>
          </a:p>
        </p:txBody>
      </p:sp>
      <p:sp>
        <p:nvSpPr>
          <p:cNvPr id="4" name="Date Placeholder 3" descr="" title="">
            <a:extLst>
              <a:ext uri="{FF2B5EF4-FFF2-40B4-BE49-F238E27FC236}">
                <a16:creationId xmlns:a16="http://schemas.microsoft.com/office/drawing/2014/main" id="{48E234BD-48F0-DCAF-8212-D29D0B7860B7}"/>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15C0E280-283C-CFB8-F447-21C77386D009}"/>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E123B58A-C8B7-98FE-7584-6AE6B43FE8A5}"/>
              </a:ext>
            </a:extLst>
          </p:cNvPr>
          <p:cNvSpPr>
            <a:spLocks noGrp="1"/>
          </p:cNvSpPr>
          <p:nvPr>
            <p:ph type="sldNum" sz="quarter" idx="12"/>
          </p:nvPr>
        </p:nvSpPr>
        <p:spPr/>
        <p:txBody>
          <a:bodyPr/>
          <a:lstStyle/>
          <a:p>
            <a:fld id="{DE532BB9-60DE-40EA-B351-EB23C447F6A7}" type="slidenum">
              <a:rPr lang="en-US" smtClean="0"/>
              <a:t>4</a:t>
            </a:fld>
            <a:endParaRPr lang="en-US"/>
          </a:p>
        </p:txBody>
      </p:sp>
    </p:spTree>
    <p:extLst>
      <p:ext uri="{BB962C8B-B14F-4D97-AF65-F5344CB8AC3E}">
        <p14:creationId xmlns:p14="http://schemas.microsoft.com/office/powerpoint/2010/main" val="682767797"/>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791BAF89-283D-C1E0-2AAC-58D369EA4035}"/>
              </a:ext>
            </a:extLst>
          </p:cNvPr>
          <p:cNvSpPr>
            <a:spLocks noGrp="1"/>
          </p:cNvSpPr>
          <p:nvPr>
            <p:ph type="title"/>
          </p:nvPr>
        </p:nvSpPr>
        <p:spPr>
          <a:xfrm>
            <a:off x="1316736" y="274320"/>
            <a:ext cx="9646920" cy="772668"/>
          </a:xfrm>
        </p:spPr>
        <p:txBody>
          <a:bodyPr>
            <a:normAutofit fontScale="90000"/>
          </a:bodyPr>
          <a:lstStyle/>
          <a:p>
            <a:r>
              <a:rPr lang="en-US" dirty="0"/>
              <a:t>Proposed Diversion Design and Implementation</a:t>
            </a:r>
          </a:p>
        </p:txBody>
      </p:sp>
      <p:sp>
        <p:nvSpPr>
          <p:cNvPr id="3" name="Content Placeholder 2" descr="" title="">
            <a:extLst>
              <a:ext uri="{FF2B5EF4-FFF2-40B4-BE49-F238E27FC236}">
                <a16:creationId xmlns:a16="http://schemas.microsoft.com/office/drawing/2014/main" id="{B4D589F7-59D8-900E-3E56-9660CE1EECDC}"/>
              </a:ext>
            </a:extLst>
          </p:cNvPr>
          <p:cNvSpPr>
            <a:spLocks noGrp="1"/>
          </p:cNvSpPr>
          <p:nvPr>
            <p:ph idx="1"/>
          </p:nvPr>
        </p:nvSpPr>
        <p:spPr>
          <a:xfrm>
            <a:off x="1417320" y="1234440"/>
            <a:ext cx="9445752" cy="4505587"/>
          </a:xfrm>
        </p:spPr>
        <p:txBody>
          <a:bodyPr>
            <a:normAutofit lnSpcReduction="10000"/>
          </a:bodyPr>
          <a:lstStyle/>
          <a:p>
            <a:r>
              <a:rPr lang="en-US" sz="2000" dirty="0"/>
              <a:t>With the removal of the PVP dams, the gravity-fed diversion will no longer work.  Instead, a new diversion structure is required. </a:t>
            </a:r>
          </a:p>
          <a:p>
            <a:r>
              <a:rPr lang="en-US" sz="2000" dirty="0"/>
              <a:t>NERF development was led by SWA, supported by IWPC and funded in part by DWR and USBR grants</a:t>
            </a:r>
          </a:p>
          <a:p>
            <a:r>
              <a:rPr lang="en-US" sz="2000" dirty="0"/>
              <a:t>NERF design and construction will be in close coordination with PG&amp;E’s removal of Cape Horn Dam (CHD)</a:t>
            </a:r>
          </a:p>
          <a:p>
            <a:pPr lvl="1"/>
            <a:r>
              <a:rPr lang="en-US" sz="1800" dirty="0"/>
              <a:t>Coffer dams and river diversion will be required for both PG&amp;E’s and our efforts.</a:t>
            </a:r>
          </a:p>
          <a:p>
            <a:pPr lvl="1"/>
            <a:r>
              <a:rPr lang="en-US" sz="1800" dirty="0"/>
              <a:t>Scott Dam fast removal and coffer dam removal will likely be in the same winter season</a:t>
            </a:r>
          </a:p>
          <a:p>
            <a:r>
              <a:rPr lang="en-US" sz="2000" dirty="0"/>
              <a:t>NERF will allow pumping from 15 cfs up to 300+ cfs, when water is available</a:t>
            </a:r>
          </a:p>
          <a:p>
            <a:r>
              <a:rPr lang="en-US" sz="2000" dirty="0"/>
              <a:t>Pumping rules vary by season, and include a floor (minimum bypass) then increased pumping allowed as Eel River flow increase</a:t>
            </a:r>
          </a:p>
          <a:p>
            <a:r>
              <a:rPr lang="en-US" sz="2000" dirty="0"/>
              <a:t>Improvements in powerhouse include a new bypass valve, and control system</a:t>
            </a:r>
          </a:p>
          <a:p>
            <a:pPr lvl="1"/>
            <a:endParaRPr lang="en-US" dirty="0"/>
          </a:p>
          <a:p>
            <a:endParaRPr lang="en-US" dirty="0"/>
          </a:p>
        </p:txBody>
      </p:sp>
      <p:sp>
        <p:nvSpPr>
          <p:cNvPr id="4" name="Date Placeholder 3" descr="" title="">
            <a:extLst>
              <a:ext uri="{FF2B5EF4-FFF2-40B4-BE49-F238E27FC236}">
                <a16:creationId xmlns:a16="http://schemas.microsoft.com/office/drawing/2014/main" id="{718287FC-ECAC-F87B-9C4B-FC5B8E3BED62}"/>
              </a:ext>
            </a:extLst>
          </p:cNvPr>
          <p:cNvSpPr>
            <a:spLocks noGrp="1"/>
          </p:cNvSpPr>
          <p:nvPr>
            <p:ph type="dt" sz="half" idx="10"/>
          </p:nvPr>
        </p:nvSpPr>
        <p:spPr/>
        <p:txBody>
          <a:bodyPr/>
          <a:lstStyle/>
          <a:p>
            <a:r>
              <a:rPr lang="en-US"/>
              <a:t>May 29, 2025</a:t>
            </a:r>
            <a:endParaRPr lang="en-US" dirty="0"/>
          </a:p>
        </p:txBody>
      </p:sp>
      <p:sp>
        <p:nvSpPr>
          <p:cNvPr id="5" name="Footer Placeholder 4" descr="" title="">
            <a:extLst>
              <a:ext uri="{FF2B5EF4-FFF2-40B4-BE49-F238E27FC236}">
                <a16:creationId xmlns:a16="http://schemas.microsoft.com/office/drawing/2014/main" id="{8D03C012-257B-5B2C-1D47-B06C4586E861}"/>
              </a:ext>
            </a:extLst>
          </p:cNvPr>
          <p:cNvSpPr>
            <a:spLocks noGrp="1"/>
          </p:cNvSpPr>
          <p:nvPr>
            <p:ph type="ftr" sz="quarter" idx="11"/>
          </p:nvPr>
        </p:nvSpPr>
        <p:spPr/>
        <p:txBody>
          <a:bodyPr/>
          <a:lstStyle/>
          <a:p>
            <a:r>
              <a:rPr lang="en-US" sz="1100"/>
              <a:t>IWPC All Boards</a:t>
            </a:r>
            <a:endParaRPr lang="en-US" dirty="0"/>
          </a:p>
        </p:txBody>
      </p:sp>
      <p:sp>
        <p:nvSpPr>
          <p:cNvPr id="6" name="Slide Number Placeholder 5" descr="" title="">
            <a:extLst>
              <a:ext uri="{FF2B5EF4-FFF2-40B4-BE49-F238E27FC236}">
                <a16:creationId xmlns:a16="http://schemas.microsoft.com/office/drawing/2014/main" id="{04B02A63-AEDC-3F5C-E5A3-6B88DB1000BF}"/>
              </a:ext>
            </a:extLst>
          </p:cNvPr>
          <p:cNvSpPr>
            <a:spLocks noGrp="1"/>
          </p:cNvSpPr>
          <p:nvPr>
            <p:ph type="sldNum" sz="quarter" idx="12"/>
          </p:nvPr>
        </p:nvSpPr>
        <p:spPr/>
        <p:txBody>
          <a:bodyPr/>
          <a:lstStyle/>
          <a:p>
            <a:fld id="{DE532BB9-60DE-40EA-B351-EB23C447F6A7}" type="slidenum">
              <a:rPr lang="en-US" smtClean="0"/>
              <a:t>5</a:t>
            </a:fld>
            <a:endParaRPr lang="en-US"/>
          </a:p>
        </p:txBody>
      </p:sp>
    </p:spTree>
    <p:extLst>
      <p:ext uri="{BB962C8B-B14F-4D97-AF65-F5344CB8AC3E}">
        <p14:creationId xmlns:p14="http://schemas.microsoft.com/office/powerpoint/2010/main" val="2898863866"/>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pic>
        <p:nvPicPr>
          <p:cNvPr id="11" name="Picture 10" descr="" title="">
            <a:extLst>
              <a:ext uri="{FF2B5EF4-FFF2-40B4-BE49-F238E27FC236}">
                <a16:creationId xmlns:a16="http://schemas.microsoft.com/office/drawing/2014/main" id="{44A93EA6-6BA3-B502-5F74-EAA716D4A99E}"/>
              </a:ext>
            </a:extLst>
          </p:cNvPr>
          <p:cNvPicPr>
            <a:picLocks noChangeAspect="1"/>
          </p:cNvPicPr>
          <p:nvPr/>
        </p:nvPicPr>
        <p:blipFill>
          <a:blip r:embed="rId2"/>
          <a:stretch>
            <a:fillRect/>
          </a:stretch>
        </p:blipFill>
        <p:spPr>
          <a:xfrm>
            <a:off x="1678547" y="949817"/>
            <a:ext cx="8834907" cy="4958366"/>
          </a:xfrm>
          <a:prstGeom prst="rect">
            <a:avLst/>
          </a:prstGeom>
        </p:spPr>
      </p:pic>
      <p:sp>
        <p:nvSpPr>
          <p:cNvPr id="2" name="Date Placeholder 1" descr="" title="">
            <a:extLst>
              <a:ext uri="{FF2B5EF4-FFF2-40B4-BE49-F238E27FC236}">
                <a16:creationId xmlns:a16="http://schemas.microsoft.com/office/drawing/2014/main" id="{1316DC4F-2BC9-FA77-0CE4-A22F6BF4B106}"/>
              </a:ext>
            </a:extLst>
          </p:cNvPr>
          <p:cNvSpPr>
            <a:spLocks noGrp="1"/>
          </p:cNvSpPr>
          <p:nvPr>
            <p:ph type="dt" sz="half" idx="10"/>
          </p:nvPr>
        </p:nvSpPr>
        <p:spPr/>
        <p:txBody>
          <a:bodyPr/>
          <a:lstStyle/>
          <a:p>
            <a:r>
              <a:rPr lang="en-US"/>
              <a:t>May 29, 2025</a:t>
            </a:r>
          </a:p>
        </p:txBody>
      </p:sp>
      <p:sp>
        <p:nvSpPr>
          <p:cNvPr id="3" name="Footer Placeholder 2" descr="" title="">
            <a:extLst>
              <a:ext uri="{FF2B5EF4-FFF2-40B4-BE49-F238E27FC236}">
                <a16:creationId xmlns:a16="http://schemas.microsoft.com/office/drawing/2014/main" id="{9E975D68-92BA-2E53-6925-2399F1B40113}"/>
              </a:ext>
            </a:extLst>
          </p:cNvPr>
          <p:cNvSpPr>
            <a:spLocks noGrp="1"/>
          </p:cNvSpPr>
          <p:nvPr>
            <p:ph type="ftr" sz="quarter" idx="11"/>
          </p:nvPr>
        </p:nvSpPr>
        <p:spPr>
          <a:xfrm>
            <a:off x="1616825" y="6217920"/>
            <a:ext cx="5901189" cy="320040"/>
          </a:xfrm>
        </p:spPr>
        <p:txBody>
          <a:bodyPr/>
          <a:lstStyle/>
          <a:p>
            <a:r>
              <a:rPr lang="en-US"/>
              <a:t>IWPC All Boards</a:t>
            </a:r>
            <a:endParaRPr lang="en-US" dirty="0"/>
          </a:p>
        </p:txBody>
      </p:sp>
      <p:sp>
        <p:nvSpPr>
          <p:cNvPr id="4" name="Slide Number Placeholder 3" descr="" title="">
            <a:extLst>
              <a:ext uri="{FF2B5EF4-FFF2-40B4-BE49-F238E27FC236}">
                <a16:creationId xmlns:a16="http://schemas.microsoft.com/office/drawing/2014/main" id="{5DC6388A-BB26-75E1-D8E6-26AA5CBF972B}"/>
              </a:ext>
            </a:extLst>
          </p:cNvPr>
          <p:cNvSpPr>
            <a:spLocks noGrp="1"/>
          </p:cNvSpPr>
          <p:nvPr>
            <p:ph type="sldNum" sz="quarter" idx="12"/>
          </p:nvPr>
        </p:nvSpPr>
        <p:spPr/>
        <p:txBody>
          <a:bodyPr/>
          <a:lstStyle/>
          <a:p>
            <a:fld id="{82782CA0-F878-484A-9DD5-08A01718CDD6}" type="slidenum">
              <a:rPr lang="en-US" smtClean="0"/>
              <a:t>6</a:t>
            </a:fld>
            <a:endParaRPr lang="en-US"/>
          </a:p>
        </p:txBody>
      </p:sp>
      <p:sp>
        <p:nvSpPr>
          <p:cNvPr id="6" name="Title 1" descr="" title="">
            <a:extLst>
              <a:ext uri="{FF2B5EF4-FFF2-40B4-BE49-F238E27FC236}">
                <a16:creationId xmlns:a16="http://schemas.microsoft.com/office/drawing/2014/main" id="{B9DAF199-E7F5-48D2-8E7D-1792A8C2B3D0}"/>
              </a:ext>
            </a:extLst>
          </p:cNvPr>
          <p:cNvSpPr>
            <a:spLocks noGrp="1"/>
          </p:cNvSpPr>
          <p:nvPr>
            <p:ph type="title"/>
          </p:nvPr>
        </p:nvSpPr>
        <p:spPr>
          <a:xfrm>
            <a:off x="2295234" y="46227"/>
            <a:ext cx="7729728" cy="738273"/>
          </a:xfrm>
        </p:spPr>
        <p:txBody>
          <a:bodyPr>
            <a:normAutofit fontScale="90000"/>
          </a:bodyPr>
          <a:lstStyle/>
          <a:p>
            <a:r>
              <a:rPr lang="en-US" dirty="0"/>
              <a:t>Existing diversion</a:t>
            </a:r>
          </a:p>
        </p:txBody>
      </p:sp>
    </p:spTree>
    <p:extLst>
      <p:ext uri="{BB962C8B-B14F-4D97-AF65-F5344CB8AC3E}">
        <p14:creationId xmlns:p14="http://schemas.microsoft.com/office/powerpoint/2010/main" val="820009553"/>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pic>
        <p:nvPicPr>
          <p:cNvPr id="5" name="Picture 4" descr="" title="">
            <a:extLst>
              <a:ext uri="{FF2B5EF4-FFF2-40B4-BE49-F238E27FC236}">
                <a16:creationId xmlns:a16="http://schemas.microsoft.com/office/drawing/2014/main" id="{6272DC2F-8F5B-BF85-1E6D-E79FAEFF9A7A}"/>
              </a:ext>
            </a:extLst>
          </p:cNvPr>
          <p:cNvPicPr>
            <a:picLocks noChangeAspect="1"/>
          </p:cNvPicPr>
          <p:nvPr/>
        </p:nvPicPr>
        <p:blipFill>
          <a:blip r:embed="rId2"/>
          <a:stretch>
            <a:fillRect/>
          </a:stretch>
        </p:blipFill>
        <p:spPr>
          <a:xfrm>
            <a:off x="1678547" y="949817"/>
            <a:ext cx="8834907" cy="4958366"/>
          </a:xfrm>
          <a:prstGeom prst="rect">
            <a:avLst/>
          </a:prstGeom>
        </p:spPr>
      </p:pic>
      <p:sp>
        <p:nvSpPr>
          <p:cNvPr id="2" name="Date Placeholder 1" descr="" title="">
            <a:extLst>
              <a:ext uri="{FF2B5EF4-FFF2-40B4-BE49-F238E27FC236}">
                <a16:creationId xmlns:a16="http://schemas.microsoft.com/office/drawing/2014/main" id="{45B17F2C-C5F0-E0E3-BA2A-418AEEACFC90}"/>
              </a:ext>
            </a:extLst>
          </p:cNvPr>
          <p:cNvSpPr>
            <a:spLocks noGrp="1"/>
          </p:cNvSpPr>
          <p:nvPr>
            <p:ph type="dt" sz="half" idx="10"/>
          </p:nvPr>
        </p:nvSpPr>
        <p:spPr/>
        <p:txBody>
          <a:bodyPr/>
          <a:lstStyle/>
          <a:p>
            <a:r>
              <a:rPr lang="en-US"/>
              <a:t>May 29, 2025</a:t>
            </a:r>
          </a:p>
        </p:txBody>
      </p:sp>
      <p:sp>
        <p:nvSpPr>
          <p:cNvPr id="3" name="Footer Placeholder 2" descr="" title="">
            <a:extLst>
              <a:ext uri="{FF2B5EF4-FFF2-40B4-BE49-F238E27FC236}">
                <a16:creationId xmlns:a16="http://schemas.microsoft.com/office/drawing/2014/main" id="{86D535B0-F1FD-63A9-356E-869DC07699C0}"/>
              </a:ext>
            </a:extLst>
          </p:cNvPr>
          <p:cNvSpPr>
            <a:spLocks noGrp="1"/>
          </p:cNvSpPr>
          <p:nvPr>
            <p:ph type="ftr" sz="quarter" idx="11"/>
          </p:nvPr>
        </p:nvSpPr>
        <p:spPr/>
        <p:txBody>
          <a:bodyPr/>
          <a:lstStyle/>
          <a:p>
            <a:r>
              <a:rPr lang="en-US"/>
              <a:t>IWPC All Boards</a:t>
            </a:r>
          </a:p>
        </p:txBody>
      </p:sp>
      <p:sp>
        <p:nvSpPr>
          <p:cNvPr id="4" name="Slide Number Placeholder 3" descr="" title="">
            <a:extLst>
              <a:ext uri="{FF2B5EF4-FFF2-40B4-BE49-F238E27FC236}">
                <a16:creationId xmlns:a16="http://schemas.microsoft.com/office/drawing/2014/main" id="{F7AEA56F-1597-3DC9-EEC1-F9A0B4FD7211}"/>
              </a:ext>
            </a:extLst>
          </p:cNvPr>
          <p:cNvSpPr>
            <a:spLocks noGrp="1"/>
          </p:cNvSpPr>
          <p:nvPr>
            <p:ph type="sldNum" sz="quarter" idx="12"/>
          </p:nvPr>
        </p:nvSpPr>
        <p:spPr/>
        <p:txBody>
          <a:bodyPr/>
          <a:lstStyle/>
          <a:p>
            <a:fld id="{82782CA0-F878-484A-9DD5-08A01718CDD6}" type="slidenum">
              <a:rPr lang="en-US" smtClean="0"/>
              <a:t>7</a:t>
            </a:fld>
            <a:endParaRPr lang="en-US"/>
          </a:p>
        </p:txBody>
      </p:sp>
      <p:sp>
        <p:nvSpPr>
          <p:cNvPr id="6" name="Title 1" descr="" title="">
            <a:extLst>
              <a:ext uri="{FF2B5EF4-FFF2-40B4-BE49-F238E27FC236}">
                <a16:creationId xmlns:a16="http://schemas.microsoft.com/office/drawing/2014/main" id="{13B7852D-9019-4EB2-9643-D868AE1031CA}"/>
              </a:ext>
            </a:extLst>
          </p:cNvPr>
          <p:cNvSpPr>
            <a:spLocks noGrp="1"/>
          </p:cNvSpPr>
          <p:nvPr>
            <p:ph type="title"/>
          </p:nvPr>
        </p:nvSpPr>
        <p:spPr>
          <a:xfrm>
            <a:off x="2295234" y="46227"/>
            <a:ext cx="7729728" cy="738273"/>
          </a:xfrm>
        </p:spPr>
        <p:txBody>
          <a:bodyPr>
            <a:normAutofit fontScale="90000"/>
          </a:bodyPr>
          <a:lstStyle/>
          <a:p>
            <a:r>
              <a:rPr lang="en-US" dirty="0"/>
              <a:t>proposed diversion</a:t>
            </a:r>
          </a:p>
        </p:txBody>
      </p:sp>
    </p:spTree>
    <p:extLst>
      <p:ext uri="{BB962C8B-B14F-4D97-AF65-F5344CB8AC3E}">
        <p14:creationId xmlns:p14="http://schemas.microsoft.com/office/powerpoint/2010/main" val="1472597362"/>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pic>
        <p:nvPicPr>
          <p:cNvPr id="5" name="Picture 4" descr="" title="">
            <a:extLst>
              <a:ext uri="{FF2B5EF4-FFF2-40B4-BE49-F238E27FC236}">
                <a16:creationId xmlns:a16="http://schemas.microsoft.com/office/drawing/2014/main" id="{5657C414-6294-C521-BC75-F63690E0D37C}"/>
              </a:ext>
            </a:extLst>
          </p:cNvPr>
          <p:cNvPicPr>
            <a:picLocks noChangeAspect="1"/>
          </p:cNvPicPr>
          <p:nvPr/>
        </p:nvPicPr>
        <p:blipFill>
          <a:blip r:embed="rId2"/>
          <a:stretch>
            <a:fillRect/>
          </a:stretch>
        </p:blipFill>
        <p:spPr>
          <a:xfrm>
            <a:off x="1678547" y="949817"/>
            <a:ext cx="8834907" cy="4958366"/>
          </a:xfrm>
          <a:prstGeom prst="rect">
            <a:avLst/>
          </a:prstGeom>
        </p:spPr>
      </p:pic>
      <p:sp>
        <p:nvSpPr>
          <p:cNvPr id="2" name="Date Placeholder 1" descr="" title="">
            <a:extLst>
              <a:ext uri="{FF2B5EF4-FFF2-40B4-BE49-F238E27FC236}">
                <a16:creationId xmlns:a16="http://schemas.microsoft.com/office/drawing/2014/main" id="{F019BB8B-DF1A-EF44-486F-6DE5F2286936}"/>
              </a:ext>
            </a:extLst>
          </p:cNvPr>
          <p:cNvSpPr>
            <a:spLocks noGrp="1"/>
          </p:cNvSpPr>
          <p:nvPr>
            <p:ph type="dt" sz="half" idx="10"/>
          </p:nvPr>
        </p:nvSpPr>
        <p:spPr/>
        <p:txBody>
          <a:bodyPr/>
          <a:lstStyle/>
          <a:p>
            <a:r>
              <a:rPr lang="en-US"/>
              <a:t>May 29, 2025</a:t>
            </a:r>
          </a:p>
        </p:txBody>
      </p:sp>
      <p:sp>
        <p:nvSpPr>
          <p:cNvPr id="3" name="Footer Placeholder 2" descr="" title="">
            <a:extLst>
              <a:ext uri="{FF2B5EF4-FFF2-40B4-BE49-F238E27FC236}">
                <a16:creationId xmlns:a16="http://schemas.microsoft.com/office/drawing/2014/main" id="{A6FDF111-AEF3-75CB-696E-D766AE1B455F}"/>
              </a:ext>
            </a:extLst>
          </p:cNvPr>
          <p:cNvSpPr>
            <a:spLocks noGrp="1"/>
          </p:cNvSpPr>
          <p:nvPr>
            <p:ph type="ftr" sz="quarter" idx="11"/>
          </p:nvPr>
        </p:nvSpPr>
        <p:spPr/>
        <p:txBody>
          <a:bodyPr/>
          <a:lstStyle/>
          <a:p>
            <a:r>
              <a:rPr lang="en-US"/>
              <a:t>IWPC All Boards</a:t>
            </a:r>
          </a:p>
        </p:txBody>
      </p:sp>
      <p:sp>
        <p:nvSpPr>
          <p:cNvPr id="4" name="Slide Number Placeholder 3" descr="" title="">
            <a:extLst>
              <a:ext uri="{FF2B5EF4-FFF2-40B4-BE49-F238E27FC236}">
                <a16:creationId xmlns:a16="http://schemas.microsoft.com/office/drawing/2014/main" id="{9FBC7416-9507-6F21-2B4A-3A00DD2CA9FB}"/>
              </a:ext>
            </a:extLst>
          </p:cNvPr>
          <p:cNvSpPr>
            <a:spLocks noGrp="1"/>
          </p:cNvSpPr>
          <p:nvPr>
            <p:ph type="sldNum" sz="quarter" idx="12"/>
          </p:nvPr>
        </p:nvSpPr>
        <p:spPr/>
        <p:txBody>
          <a:bodyPr/>
          <a:lstStyle/>
          <a:p>
            <a:fld id="{82782CA0-F878-484A-9DD5-08A01718CDD6}" type="slidenum">
              <a:rPr lang="en-US" smtClean="0"/>
              <a:t>8</a:t>
            </a:fld>
            <a:endParaRPr lang="en-US"/>
          </a:p>
        </p:txBody>
      </p:sp>
      <p:sp>
        <p:nvSpPr>
          <p:cNvPr id="6" name="Title 1" descr="" title="">
            <a:extLst>
              <a:ext uri="{FF2B5EF4-FFF2-40B4-BE49-F238E27FC236}">
                <a16:creationId xmlns:a16="http://schemas.microsoft.com/office/drawing/2014/main" id="{C03BEA0B-CB7B-4819-9853-0A639A5F9868}"/>
              </a:ext>
            </a:extLst>
          </p:cNvPr>
          <p:cNvSpPr>
            <a:spLocks noGrp="1"/>
          </p:cNvSpPr>
          <p:nvPr>
            <p:ph type="title"/>
          </p:nvPr>
        </p:nvSpPr>
        <p:spPr>
          <a:xfrm>
            <a:off x="2295234" y="46227"/>
            <a:ext cx="7729728" cy="738273"/>
          </a:xfrm>
        </p:spPr>
        <p:txBody>
          <a:bodyPr>
            <a:normAutofit fontScale="90000"/>
          </a:bodyPr>
          <a:lstStyle/>
          <a:p>
            <a:r>
              <a:rPr lang="en-US" dirty="0"/>
              <a:t>Existing diversion</a:t>
            </a:r>
          </a:p>
        </p:txBody>
      </p:sp>
    </p:spTree>
    <p:extLst>
      <p:ext uri="{BB962C8B-B14F-4D97-AF65-F5344CB8AC3E}">
        <p14:creationId xmlns:p14="http://schemas.microsoft.com/office/powerpoint/2010/main" val="1643043173"/>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pic>
        <p:nvPicPr>
          <p:cNvPr id="5" name="Picture 4" descr="" title="">
            <a:extLst>
              <a:ext uri="{FF2B5EF4-FFF2-40B4-BE49-F238E27FC236}">
                <a16:creationId xmlns:a16="http://schemas.microsoft.com/office/drawing/2014/main" id="{68E23802-DA38-CA07-EE8E-33A73FA7C452}"/>
              </a:ext>
            </a:extLst>
          </p:cNvPr>
          <p:cNvPicPr>
            <a:picLocks noChangeAspect="1"/>
          </p:cNvPicPr>
          <p:nvPr/>
        </p:nvPicPr>
        <p:blipFill>
          <a:blip r:embed="rId2"/>
          <a:stretch>
            <a:fillRect/>
          </a:stretch>
        </p:blipFill>
        <p:spPr>
          <a:xfrm>
            <a:off x="1678547" y="949817"/>
            <a:ext cx="8834907" cy="4958366"/>
          </a:xfrm>
          <a:prstGeom prst="rect">
            <a:avLst/>
          </a:prstGeom>
        </p:spPr>
      </p:pic>
      <p:sp>
        <p:nvSpPr>
          <p:cNvPr id="2" name="Date Placeholder 1" descr="" title="">
            <a:extLst>
              <a:ext uri="{FF2B5EF4-FFF2-40B4-BE49-F238E27FC236}">
                <a16:creationId xmlns:a16="http://schemas.microsoft.com/office/drawing/2014/main" id="{7428602F-3D48-A298-E9F3-7E8875E43A53}"/>
              </a:ext>
            </a:extLst>
          </p:cNvPr>
          <p:cNvSpPr>
            <a:spLocks noGrp="1"/>
          </p:cNvSpPr>
          <p:nvPr>
            <p:ph type="dt" sz="half" idx="10"/>
          </p:nvPr>
        </p:nvSpPr>
        <p:spPr/>
        <p:txBody>
          <a:bodyPr/>
          <a:lstStyle/>
          <a:p>
            <a:r>
              <a:rPr lang="en-US"/>
              <a:t>May 29, 2025</a:t>
            </a:r>
          </a:p>
        </p:txBody>
      </p:sp>
      <p:sp>
        <p:nvSpPr>
          <p:cNvPr id="3" name="Footer Placeholder 2" descr="" title="">
            <a:extLst>
              <a:ext uri="{FF2B5EF4-FFF2-40B4-BE49-F238E27FC236}">
                <a16:creationId xmlns:a16="http://schemas.microsoft.com/office/drawing/2014/main" id="{286F21EC-207D-0EAF-9D37-F39003B38F8D}"/>
              </a:ext>
            </a:extLst>
          </p:cNvPr>
          <p:cNvSpPr>
            <a:spLocks noGrp="1"/>
          </p:cNvSpPr>
          <p:nvPr>
            <p:ph type="ftr" sz="quarter" idx="11"/>
          </p:nvPr>
        </p:nvSpPr>
        <p:spPr/>
        <p:txBody>
          <a:bodyPr/>
          <a:lstStyle/>
          <a:p>
            <a:r>
              <a:rPr lang="en-US"/>
              <a:t>IWPC All Boards</a:t>
            </a:r>
          </a:p>
        </p:txBody>
      </p:sp>
      <p:sp>
        <p:nvSpPr>
          <p:cNvPr id="4" name="Slide Number Placeholder 3" descr="" title="">
            <a:extLst>
              <a:ext uri="{FF2B5EF4-FFF2-40B4-BE49-F238E27FC236}">
                <a16:creationId xmlns:a16="http://schemas.microsoft.com/office/drawing/2014/main" id="{109889A9-0A52-8AF8-2BFE-F5DDA4B179FA}"/>
              </a:ext>
            </a:extLst>
          </p:cNvPr>
          <p:cNvSpPr>
            <a:spLocks noGrp="1"/>
          </p:cNvSpPr>
          <p:nvPr>
            <p:ph type="sldNum" sz="quarter" idx="12"/>
          </p:nvPr>
        </p:nvSpPr>
        <p:spPr/>
        <p:txBody>
          <a:bodyPr/>
          <a:lstStyle/>
          <a:p>
            <a:fld id="{82782CA0-F878-484A-9DD5-08A01718CDD6}" type="slidenum">
              <a:rPr lang="en-US" smtClean="0"/>
              <a:t>9</a:t>
            </a:fld>
            <a:endParaRPr lang="en-US"/>
          </a:p>
        </p:txBody>
      </p:sp>
      <p:sp>
        <p:nvSpPr>
          <p:cNvPr id="6" name="Title 1" descr="" title="">
            <a:extLst>
              <a:ext uri="{FF2B5EF4-FFF2-40B4-BE49-F238E27FC236}">
                <a16:creationId xmlns:a16="http://schemas.microsoft.com/office/drawing/2014/main" id="{BFBB7E49-45E2-45BC-9EC3-DAEEB2B6AB30}"/>
              </a:ext>
            </a:extLst>
          </p:cNvPr>
          <p:cNvSpPr>
            <a:spLocks noGrp="1"/>
          </p:cNvSpPr>
          <p:nvPr>
            <p:ph type="title"/>
          </p:nvPr>
        </p:nvSpPr>
        <p:spPr>
          <a:xfrm>
            <a:off x="2295234" y="46227"/>
            <a:ext cx="7729728" cy="738273"/>
          </a:xfrm>
        </p:spPr>
        <p:txBody>
          <a:bodyPr>
            <a:normAutofit fontScale="90000"/>
          </a:bodyPr>
          <a:lstStyle/>
          <a:p>
            <a:r>
              <a:rPr lang="en-US" dirty="0"/>
              <a:t>proposed diversion</a:t>
            </a:r>
          </a:p>
        </p:txBody>
      </p:sp>
    </p:spTree>
    <p:extLst>
      <p:ext uri="{BB962C8B-B14F-4D97-AF65-F5344CB8AC3E}">
        <p14:creationId xmlns:p14="http://schemas.microsoft.com/office/powerpoint/2010/main" val="897430654"/>
      </p:ext>
    </p:extLst>
  </p:cSld>
  <p:clrMapOvr>
    <a:masterClrMapping/>
  </p:clrMapOvr>
</p:sld>
</file>

<file path=ppt/theme/theme1.xml><?xml version="1.0" encoding="utf-8"?>
<a:theme xmlns:thm15="http://schemas.microsoft.com/office/thememl/2012/main"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ap:Properties xmlns:vt="http://schemas.openxmlformats.org/officeDocument/2006/docPropsVTypes" xmlns:ap="http://schemas.openxmlformats.org/officeDocument/2006/extended-properties"/>
</file>

<file path=docProps/core.xml><?xml version="1.0" encoding="utf-8"?>
<coreProperties xmlns:dc="http://purl.org/dc/elements/1.1/" xmlns:dcterms="http://purl.org/dc/terms/" xmlns:xsi="http://www.w3.org/2001/XMLSchema-instance" xmlns="http://schemas.openxmlformats.org/package/2006/metadata/core-properties">
  <lastPrinted>1900-01-01T08:00:00.0000000Z</lastPrinted>
  <dcterms:created xsi:type="dcterms:W3CDTF">1900-01-01T08:00:00.0000000Z</dcterms:created>
  <dcterms:modified xsi:type="dcterms:W3CDTF">1900-01-01T08:00:00.0000000Z</dcterms:modified>
</coreProperties>
</file>